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3">
          <p15:clr>
            <a:srgbClr val="A4A3A4"/>
          </p15:clr>
        </p15:guide>
        <p15:guide id="2" pos="2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1033"/>
        <p:guide pos="289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69D79-B329-4B10-AEFF-A281CC7F676F}" type="datetimeFigureOut">
              <a:rPr lang="en-US"/>
              <a:pPr>
                <a:defRPr/>
              </a:pPr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z="2400" dirty="0" smtClean="0">
                <a:solidFill>
                  <a:srgbClr val="C00000"/>
                </a:solidFill>
                <a:latin typeface="Trajan Pro" pitchFamily="18" charset="0"/>
              </a:rPr>
              <a:t>UMBC</a:t>
            </a:r>
          </a:p>
          <a:p>
            <a:pPr>
              <a:defRPr/>
            </a:pPr>
            <a:r>
              <a:rPr lang="en-US" sz="800" dirty="0" smtClean="0">
                <a:latin typeface="Franklin Gothic Book" pitchFamily="34" charset="0"/>
              </a:rPr>
              <a:t>AN HONORS UNIVERSITY IN MARYLAND</a:t>
            </a:r>
            <a:endParaRPr lang="en-US" sz="8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2690" y="1715987"/>
            <a:ext cx="1721922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0AE09-C49B-4C7F-B0D3-59168F3CC178}" type="datetimeFigureOut">
              <a:rPr lang="en-US"/>
              <a:pPr>
                <a:defRPr/>
              </a:pPr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z="2400" dirty="0" smtClean="0">
                <a:solidFill>
                  <a:srgbClr val="C00000"/>
                </a:solidFill>
                <a:latin typeface="Trajan Pro" pitchFamily="18" charset="0"/>
              </a:rPr>
              <a:t>UMBC</a:t>
            </a:r>
          </a:p>
          <a:p>
            <a:pPr>
              <a:defRPr/>
            </a:pPr>
            <a:r>
              <a:rPr lang="en-US" sz="800" dirty="0" smtClean="0">
                <a:latin typeface="Franklin Gothic Book" pitchFamily="34" charset="0"/>
              </a:rPr>
              <a:t>AN HONORS UNIVERSITY IN MARYLAND</a:t>
            </a:r>
            <a:endParaRPr lang="en-US" sz="8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96508-0386-4D4E-907C-708D1BA36AEF}" type="datetimeFigureOut">
              <a:rPr lang="en-US"/>
              <a:pPr>
                <a:defRPr/>
              </a:pPr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z="2400" dirty="0" smtClean="0">
                <a:solidFill>
                  <a:srgbClr val="C00000"/>
                </a:solidFill>
                <a:latin typeface="Trajan Pro" pitchFamily="18" charset="0"/>
              </a:rPr>
              <a:t>UMBC</a:t>
            </a:r>
          </a:p>
          <a:p>
            <a:pPr>
              <a:defRPr/>
            </a:pPr>
            <a:r>
              <a:rPr lang="en-US" sz="800" dirty="0" smtClean="0">
                <a:latin typeface="Franklin Gothic Book" pitchFamily="34" charset="0"/>
              </a:rPr>
              <a:t>AN HONORS UNIVERSITY IN MARYLAND</a:t>
            </a:r>
            <a:endParaRPr lang="en-US" sz="8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2690" y="1715987"/>
            <a:ext cx="1721922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51D65-6504-4B1F-B889-C4F6FA5DEB17}" type="datetimeFigureOut">
              <a:rPr lang="en-US"/>
              <a:pPr>
                <a:defRPr/>
              </a:pPr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z="2400" dirty="0" smtClean="0">
                <a:solidFill>
                  <a:srgbClr val="C00000"/>
                </a:solidFill>
                <a:latin typeface="Trajan Pro" pitchFamily="18" charset="0"/>
              </a:rPr>
              <a:t>UMBC</a:t>
            </a:r>
          </a:p>
          <a:p>
            <a:pPr>
              <a:defRPr/>
            </a:pPr>
            <a:r>
              <a:rPr lang="en-US" sz="800" dirty="0" smtClean="0">
                <a:latin typeface="Franklin Gothic Book" pitchFamily="34" charset="0"/>
              </a:rPr>
              <a:t>AN HONORS UNIVERSITY IN MARYLAND</a:t>
            </a:r>
            <a:endParaRPr lang="en-US" sz="8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38F90-CFB6-499B-8CF9-E283FD0AB5CE}" type="datetimeFigureOut">
              <a:rPr lang="en-US"/>
              <a:pPr>
                <a:defRPr/>
              </a:pPr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z="2400" dirty="0" smtClean="0">
                <a:solidFill>
                  <a:srgbClr val="C00000"/>
                </a:solidFill>
                <a:latin typeface="Trajan Pro" pitchFamily="18" charset="0"/>
              </a:rPr>
              <a:t>UMBC</a:t>
            </a:r>
          </a:p>
          <a:p>
            <a:pPr>
              <a:defRPr/>
            </a:pPr>
            <a:r>
              <a:rPr lang="en-US" sz="800" dirty="0" smtClean="0">
                <a:latin typeface="Franklin Gothic Book" pitchFamily="34" charset="0"/>
              </a:rPr>
              <a:t>AN HONORS UNIVERSITY IN MARYLAND</a:t>
            </a:r>
            <a:endParaRPr lang="en-US" sz="8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2690" y="1715987"/>
            <a:ext cx="1721922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FBED5-6CF7-4916-B24D-685CD7133847}" type="datetimeFigureOut">
              <a:rPr lang="en-US"/>
              <a:pPr>
                <a:defRPr/>
              </a:pPr>
              <a:t>10/14/2016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z="2400" dirty="0" smtClean="0">
                <a:solidFill>
                  <a:srgbClr val="C00000"/>
                </a:solidFill>
                <a:latin typeface="Trajan Pro" pitchFamily="18" charset="0"/>
              </a:rPr>
              <a:t>UMBC</a:t>
            </a:r>
          </a:p>
          <a:p>
            <a:pPr>
              <a:defRPr/>
            </a:pPr>
            <a:r>
              <a:rPr lang="en-US" sz="800" dirty="0" smtClean="0">
                <a:latin typeface="Franklin Gothic Book" pitchFamily="34" charset="0"/>
              </a:rPr>
              <a:t>AN HONORS UNIVERSITY IN MARYLAND</a:t>
            </a:r>
            <a:endParaRPr lang="en-US" sz="8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2690" y="1715987"/>
            <a:ext cx="1721922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B6F77-459B-4AE8-B52A-7C05E6F5776A}" type="datetimeFigureOut">
              <a:rPr lang="en-US"/>
              <a:pPr>
                <a:defRPr/>
              </a:pPr>
              <a:t>10/14/2016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z="2400" dirty="0" smtClean="0">
                <a:solidFill>
                  <a:srgbClr val="C00000"/>
                </a:solidFill>
                <a:latin typeface="Trajan Pro" pitchFamily="18" charset="0"/>
              </a:rPr>
              <a:t>UMBC</a:t>
            </a:r>
          </a:p>
          <a:p>
            <a:pPr>
              <a:defRPr/>
            </a:pPr>
            <a:r>
              <a:rPr lang="en-US" sz="800" dirty="0" smtClean="0">
                <a:latin typeface="Franklin Gothic Book" pitchFamily="34" charset="0"/>
              </a:rPr>
              <a:t>AN HONORS UNIVERSITY IN MARYLAND</a:t>
            </a:r>
            <a:endParaRPr lang="en-US" sz="8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2690" y="1715987"/>
            <a:ext cx="1721922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53E5B-4A30-4115-879A-B6593F316454}" type="datetimeFigureOut">
              <a:rPr lang="en-US"/>
              <a:pPr>
                <a:defRPr/>
              </a:pPr>
              <a:t>10/14/2016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z="2400" dirty="0" smtClean="0">
                <a:solidFill>
                  <a:srgbClr val="C00000"/>
                </a:solidFill>
                <a:latin typeface="Trajan Pro" pitchFamily="18" charset="0"/>
              </a:rPr>
              <a:t>UMBC</a:t>
            </a:r>
          </a:p>
          <a:p>
            <a:pPr>
              <a:defRPr/>
            </a:pPr>
            <a:r>
              <a:rPr lang="en-US" sz="800" dirty="0" smtClean="0">
                <a:latin typeface="Franklin Gothic Book" pitchFamily="34" charset="0"/>
              </a:rPr>
              <a:t>AN HONORS UNIVERSITY IN MARYLAND</a:t>
            </a:r>
            <a:endParaRPr lang="en-US" sz="8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E46F3-41FD-49DF-B4FB-01013E91C5B6}" type="datetimeFigureOut">
              <a:rPr lang="en-US"/>
              <a:pPr>
                <a:defRPr/>
              </a:pPr>
              <a:t>10/14/2016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z="2400" dirty="0" smtClean="0">
                <a:solidFill>
                  <a:srgbClr val="C00000"/>
                </a:solidFill>
                <a:latin typeface="Trajan Pro" pitchFamily="18" charset="0"/>
              </a:rPr>
              <a:t>UMBC</a:t>
            </a:r>
          </a:p>
          <a:p>
            <a:pPr>
              <a:defRPr/>
            </a:pPr>
            <a:r>
              <a:rPr lang="en-US" sz="800" dirty="0" smtClean="0">
                <a:latin typeface="Franklin Gothic Book" pitchFamily="34" charset="0"/>
              </a:rPr>
              <a:t>AN HONORS UNIVERSITY IN MARYLAND</a:t>
            </a:r>
            <a:endParaRPr lang="en-US" sz="8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45866-BA5A-4EBC-82AC-7F78BF3B92BF}" type="datetimeFigureOut">
              <a:rPr lang="en-US"/>
              <a:pPr>
                <a:defRPr/>
              </a:pPr>
              <a:t>10/14/2016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z="2400" dirty="0" smtClean="0">
                <a:solidFill>
                  <a:srgbClr val="C00000"/>
                </a:solidFill>
                <a:latin typeface="Trajan Pro" pitchFamily="18" charset="0"/>
              </a:rPr>
              <a:t>UMBC</a:t>
            </a:r>
          </a:p>
          <a:p>
            <a:pPr>
              <a:defRPr/>
            </a:pPr>
            <a:r>
              <a:rPr lang="en-US" sz="800" dirty="0" smtClean="0">
                <a:latin typeface="Franklin Gothic Book" pitchFamily="34" charset="0"/>
              </a:rPr>
              <a:t>AN HONORS UNIVERSITY IN MARYLAND</a:t>
            </a:r>
            <a:endParaRPr lang="en-US" sz="8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E01BA-4D78-4275-86EC-28BF23F2C8B3}" type="datetimeFigureOut">
              <a:rPr lang="en-US"/>
              <a:pPr>
                <a:defRPr/>
              </a:pPr>
              <a:t>10/14/2016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z="2400" dirty="0" smtClean="0">
                <a:solidFill>
                  <a:srgbClr val="C00000"/>
                </a:solidFill>
                <a:latin typeface="Trajan Pro" pitchFamily="18" charset="0"/>
              </a:rPr>
              <a:t>UMBC</a:t>
            </a:r>
          </a:p>
          <a:p>
            <a:pPr>
              <a:defRPr/>
            </a:pPr>
            <a:r>
              <a:rPr lang="en-US" sz="800" dirty="0" smtClean="0">
                <a:latin typeface="Franklin Gothic Book" pitchFamily="34" charset="0"/>
              </a:rPr>
              <a:t>AN HONORS UNIVERSITY IN MARYLAND</a:t>
            </a:r>
            <a:endParaRPr lang="en-US" sz="8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14246"/>
            <a:ext cx="9144000" cy="5543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-148442" y="1128696"/>
            <a:ext cx="9440883" cy="21031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35E2D2-919A-4A80-A743-5D0E75A52229}" type="datetimeFigureOut">
              <a:rPr lang="en-US"/>
              <a:pPr>
                <a:defRPr/>
              </a:pPr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z="2400" dirty="0" smtClean="0">
                <a:solidFill>
                  <a:srgbClr val="C00000"/>
                </a:solidFill>
                <a:latin typeface="Trajan Pro" pitchFamily="18" charset="0"/>
              </a:rPr>
              <a:t>UMBC</a:t>
            </a:r>
          </a:p>
          <a:p>
            <a:pPr>
              <a:defRPr/>
            </a:pPr>
            <a:r>
              <a:rPr lang="en-US" sz="800" dirty="0" smtClean="0">
                <a:latin typeface="Franklin Gothic Book" pitchFamily="34" charset="0"/>
              </a:rPr>
              <a:t>AN HONORS UNIVERSITY IN MARYLAND</a:t>
            </a:r>
            <a:endParaRPr lang="en-US" sz="800" dirty="0">
              <a:latin typeface="Franklin Gothic Book" pitchFamily="34" charset="0"/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-148442" y="0"/>
            <a:ext cx="9440883" cy="2103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-154379" y="136572"/>
            <a:ext cx="9440883" cy="1143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82" y="282042"/>
            <a:ext cx="852060" cy="852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82000"/>
              </a:prstClr>
            </a:outerShdw>
          </a:effectLst>
        </p:spPr>
      </p:pic>
      <p:sp>
        <p:nvSpPr>
          <p:cNvPr id="12" name="Title Placeholder 1"/>
          <p:cNvSpPr txBox="1">
            <a:spLocks/>
          </p:cNvSpPr>
          <p:nvPr userDrawn="1"/>
        </p:nvSpPr>
        <p:spPr bwMode="auto">
          <a:xfrm>
            <a:off x="1544022" y="136572"/>
            <a:ext cx="71133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Trajan Pro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>
                <a:latin typeface="Franklin Gothic Book" pitchFamily="34" charset="0"/>
              </a:rPr>
              <a:t>Undergraduate Research @ </a:t>
            </a:r>
            <a:r>
              <a:rPr lang="en-US" dirty="0" smtClean="0">
                <a:latin typeface="Trajan Pro" pitchFamily="18" charset="0"/>
              </a:rPr>
              <a:t>UMBC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2" y="6054701"/>
            <a:ext cx="1783079" cy="75757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Trajan Pro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mbc.edu/undergrad_ed/research/other/summer.html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://www.nsf.gov/crssprgm/reu/reu_search.cfm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http://www.urop.uci.edu/opportunities.html" TargetMode="External"/><Relationship Id="rId4" Type="http://schemas.openxmlformats.org/officeDocument/2006/relationships/hyperlink" Target="http://ur.umbc.edu/summer-research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ur.umbc.edu/ura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ur.umbc.edu/urcad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://ur.umbc.edu/umbc-review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cglynn@umbc.edu" TargetMode="External"/><Relationship Id="rId2" Type="http://schemas.openxmlformats.org/officeDocument/2006/relationships/hyperlink" Target="http://ur.umbc.edu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60653" y="1302886"/>
            <a:ext cx="6472051" cy="89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kern="0" dirty="0">
                <a:solidFill>
                  <a:schemeClr val="bg1"/>
                </a:solidFill>
                <a:latin typeface="Franklin Gothic Book" pitchFamily="34" charset="0"/>
                <a:ea typeface="+mj-ea"/>
                <a:cs typeface="+mj-cs"/>
              </a:rPr>
              <a:t>Undergraduate Research is </a:t>
            </a:r>
            <a:r>
              <a:rPr lang="en-US" sz="3200" kern="0" dirty="0" smtClean="0">
                <a:solidFill>
                  <a:schemeClr val="bg1"/>
                </a:solidFill>
                <a:latin typeface="Franklin Gothic Book" pitchFamily="34" charset="0"/>
                <a:ea typeface="+mj-ea"/>
                <a:cs typeface="+mj-cs"/>
              </a:rPr>
              <a:t>for</a:t>
            </a:r>
            <a:endParaRPr lang="en-US" sz="3200" u="sng" kern="0" dirty="0">
              <a:solidFill>
                <a:schemeClr val="bg1"/>
              </a:solidFill>
              <a:latin typeface="Franklin Gothic Book" pitchFamily="34" charset="0"/>
              <a:ea typeface="+mj-ea"/>
              <a:cs typeface="+mj-cs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6394155" y="1326683"/>
            <a:ext cx="1498345" cy="89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kern="0" dirty="0" smtClean="0">
                <a:solidFill>
                  <a:schemeClr val="bg1"/>
                </a:solidFill>
                <a:latin typeface="Franklin Gothic Book" pitchFamily="34" charset="0"/>
                <a:ea typeface="+mj-ea"/>
                <a:cs typeface="+mj-cs"/>
              </a:rPr>
              <a:t>YOU</a:t>
            </a:r>
            <a:endParaRPr lang="en-US" sz="4400" b="1" kern="0" dirty="0">
              <a:solidFill>
                <a:schemeClr val="bg1"/>
              </a:solidFill>
              <a:latin typeface="Franklin Gothic Book" pitchFamily="34" charset="0"/>
              <a:ea typeface="+mj-ea"/>
              <a:cs typeface="+mj-cs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1168924" y="3266984"/>
            <a:ext cx="7635711" cy="2653050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Workshops: How </a:t>
            </a:r>
            <a:r>
              <a:rPr lang="en-US" sz="2400" b="1" u="sng" dirty="0"/>
              <a:t>to Get Started in </a:t>
            </a:r>
            <a:r>
              <a:rPr lang="en-US" sz="2400" b="1" u="sng" dirty="0" smtClean="0"/>
              <a:t>Research</a:t>
            </a:r>
            <a:endParaRPr lang="en-US" sz="2400" u="sng" dirty="0" smtClean="0"/>
          </a:p>
          <a:p>
            <a:pPr marL="0" indent="0">
              <a:buNone/>
            </a:pPr>
            <a:r>
              <a:rPr lang="en-US" dirty="0" smtClean="0"/>
              <a:t>Friday, 11/4 | SOND 103 | 12-1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20956" y="2351362"/>
            <a:ext cx="5828924" cy="466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700" b="1" kern="0" dirty="0"/>
              <a:t>Learn. Explore. Research. Create.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74931" y="1480545"/>
            <a:ext cx="4248114" cy="7070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bg1"/>
                </a:solidFill>
                <a:latin typeface="Franklin Gothic Book" pitchFamily="34" charset="0"/>
              </a:rPr>
              <a:t>Summer Opportunities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8860" y="2129854"/>
            <a:ext cx="8509346" cy="39748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Start NOW to find summer research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National Science Foundation:</a:t>
            </a:r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r>
              <a:rPr lang="en-US" sz="2400" dirty="0" smtClean="0">
                <a:hlinkClick r:id="rId2"/>
              </a:rPr>
              <a:t> www.nsf.gov/crssprgm/reu/reu_search.cfm</a:t>
            </a: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2400" b="1" dirty="0" smtClean="0">
                <a:solidFill>
                  <a:srgbClr val="16225E"/>
                </a:solidFill>
              </a:rPr>
              <a:t>   </a:t>
            </a:r>
            <a:endParaRPr lang="en-US" sz="2400" dirty="0" smtClean="0">
              <a:hlinkClick r:id="rId3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Many offer summer stipend, housing, travel allowance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Applications typically due early, often by February 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Opportunities for all majors, including non-STEM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2400" dirty="0" smtClean="0"/>
              <a:t>        </a:t>
            </a:r>
            <a:r>
              <a:rPr lang="en-US" sz="2400" dirty="0" smtClean="0">
                <a:hlinkClick r:id="rId4"/>
              </a:rPr>
              <a:t>ur.umbc.edu/summer-research/</a:t>
            </a: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2400" dirty="0" smtClean="0"/>
              <a:t>        </a:t>
            </a:r>
            <a:r>
              <a:rPr lang="en-US" sz="2400" dirty="0" smtClean="0">
                <a:hlinkClick r:id="rId5"/>
              </a:rPr>
              <a:t>http</a:t>
            </a:r>
            <a:r>
              <a:rPr lang="en-US" sz="2400" dirty="0">
                <a:hlinkClick r:id="rId5"/>
              </a:rPr>
              <a:t>://www.urop.uci.edu/opportunities.html</a:t>
            </a:r>
            <a:endParaRPr lang="en-US" sz="2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983" y="1480545"/>
            <a:ext cx="1928976" cy="19289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658" y="4820330"/>
            <a:ext cx="1571625" cy="15716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77080" y="1471481"/>
            <a:ext cx="7417837" cy="6266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66000"/>
              </a:prstClr>
            </a:outerShdw>
          </a:effectLst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bg1"/>
                </a:solidFill>
                <a:latin typeface="Franklin Gothic Book" pitchFamily="34" charset="0"/>
              </a:rPr>
              <a:t>Undergraduate Research Award</a:t>
            </a:r>
            <a:endParaRPr lang="en-US" sz="3200" dirty="0" smtClean="0">
              <a:solidFill>
                <a:srgbClr val="FF0000"/>
              </a:solidFill>
              <a:latin typeface="Franklin Gothic Book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3889" y="2177592"/>
            <a:ext cx="7456080" cy="364817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 smtClean="0"/>
              <a:t>Grants of up to $1,500 to students for research or creative work with the guidance of a faculty mentor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 smtClean="0"/>
              <a:t>Proposals (two pages only) for funding starting in the summer for the academic year, 2017 - 2018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Undergraduate Research Award site: </a:t>
            </a:r>
            <a:r>
              <a:rPr lang="en-US" sz="2400" dirty="0" smtClean="0">
                <a:hlinkClick r:id="rId2"/>
              </a:rPr>
              <a:t>ur.umbc.edu/</a:t>
            </a:r>
            <a:r>
              <a:rPr lang="en-US" sz="2400" dirty="0" err="1" smtClean="0">
                <a:hlinkClick r:id="rId2"/>
              </a:rPr>
              <a:t>ura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 smtClean="0"/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2400" dirty="0" smtClean="0"/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2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b="1" dirty="0" smtClean="0"/>
              <a:t>Workshops</a:t>
            </a:r>
            <a:r>
              <a:rPr lang="en-US" sz="2400" dirty="0" smtClean="0"/>
              <a:t> Wednesday, 11/16| Sondheim 103 | 12-1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 smtClean="0"/>
              <a:t>                      Tuesday, 12/6 | Sherman 113 | 3-4:30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800" dirty="0" smtClean="0"/>
              <a:t>                          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59116" y="6090944"/>
            <a:ext cx="4394446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Franklin Gothic Book" pitchFamily="34" charset="0"/>
              </a:rPr>
              <a:t>Applications accepted February 2017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978" y="1431400"/>
            <a:ext cx="952500" cy="9620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464899"/>
            <a:ext cx="8686800" cy="56916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bg1"/>
                </a:solidFill>
                <a:latin typeface="Franklin Gothic Book" pitchFamily="34" charset="0"/>
              </a:rPr>
              <a:t>Undergraduate Research &amp; Creative </a:t>
            </a:r>
            <a:br>
              <a:rPr lang="en-US" sz="3200" dirty="0" smtClean="0">
                <a:solidFill>
                  <a:schemeClr val="bg1"/>
                </a:solidFill>
                <a:latin typeface="Franklin Gothic Book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Franklin Gothic Book" pitchFamily="34" charset="0"/>
              </a:rPr>
              <a:t>Achievement Day (URCAD)</a:t>
            </a:r>
          </a:p>
        </p:txBody>
      </p:sp>
      <p:sp>
        <p:nvSpPr>
          <p:cNvPr id="61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75862" y="2507530"/>
            <a:ext cx="8229600" cy="351619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hlinkClick r:id="rId2"/>
              </a:rPr>
              <a:t>http://ur.umbc.edu/urcad</a:t>
            </a:r>
            <a:r>
              <a:rPr lang="en-US" sz="2400" b="1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On-campus student research conference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4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Students doing a </a:t>
            </a:r>
            <a:r>
              <a:rPr lang="en-US" sz="2400" dirty="0" smtClean="0">
                <a:solidFill>
                  <a:srgbClr val="FF0000"/>
                </a:solidFill>
              </a:rPr>
              <a:t>thesis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B050"/>
                </a:solidFill>
              </a:rPr>
              <a:t>independent study </a:t>
            </a:r>
            <a:r>
              <a:rPr lang="en-US" sz="2400" dirty="0" smtClean="0"/>
              <a:t>project, </a:t>
            </a:r>
            <a:r>
              <a:rPr lang="en-US" sz="2400" dirty="0" smtClean="0">
                <a:solidFill>
                  <a:srgbClr val="0070C0"/>
                </a:solidFill>
              </a:rPr>
              <a:t>capstone</a:t>
            </a:r>
            <a:r>
              <a:rPr lang="en-US" sz="2400" dirty="0" smtClean="0"/>
              <a:t> project, or other research/creative work with a faculty member should apply to present their project.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Applications (200 words) accepted February 1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to 24, 2017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Event: </a:t>
            </a:r>
            <a:r>
              <a:rPr lang="en-US" sz="2400" b="1" dirty="0" smtClean="0"/>
              <a:t>Wednesday, April 26, 2017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sz="2400" dirty="0" smtClean="0">
              <a:solidFill>
                <a:srgbClr val="C00000"/>
              </a:solidFill>
              <a:latin typeface="Trajan Pro" pitchFamily="18" charset="0"/>
            </a:endParaRPr>
          </a:p>
          <a:p>
            <a:pPr>
              <a:defRPr/>
            </a:pPr>
            <a:endParaRPr lang="en-US" sz="800" dirty="0">
              <a:solidFill>
                <a:schemeClr val="tx1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469639"/>
            <a:ext cx="8229600" cy="10869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/>
            <a:r>
              <a:rPr lang="en-US" sz="3200" i="1" dirty="0" smtClean="0">
                <a:solidFill>
                  <a:schemeClr val="bg1"/>
                </a:solidFill>
                <a:latin typeface="Franklin Gothic Book" pitchFamily="34" charset="0"/>
              </a:rPr>
              <a:t>UMBC Review</a:t>
            </a:r>
            <a:r>
              <a:rPr lang="en-US" sz="3200" dirty="0" smtClean="0">
                <a:solidFill>
                  <a:schemeClr val="bg1"/>
                </a:solidFill>
                <a:latin typeface="Franklin Gothic Book" pitchFamily="34" charset="0"/>
              </a:rPr>
              <a:t>: </a:t>
            </a:r>
            <a:r>
              <a:rPr lang="en-US" sz="3200" b="1" dirty="0" smtClean="0">
                <a:solidFill>
                  <a:schemeClr val="bg1"/>
                </a:solidFill>
                <a:latin typeface="Franklin Gothic Book" pitchFamily="34" charset="0"/>
              </a:rPr>
              <a:t/>
            </a:r>
            <a:br>
              <a:rPr lang="en-US" sz="3200" b="1" dirty="0" smtClean="0">
                <a:solidFill>
                  <a:schemeClr val="bg1"/>
                </a:solidFill>
                <a:latin typeface="Franklin Gothic Book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Franklin Gothic Book" pitchFamily="34" charset="0"/>
              </a:rPr>
              <a:t>Journal of Undergraduate Research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4907" y="2472296"/>
            <a:ext cx="8064631" cy="3419457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The </a:t>
            </a:r>
            <a:r>
              <a:rPr lang="en-US" sz="2800" b="1" i="1" dirty="0" smtClean="0"/>
              <a:t>UMBC Review</a:t>
            </a:r>
            <a:r>
              <a:rPr lang="en-US" sz="2800" b="1" dirty="0" smtClean="0"/>
              <a:t>: </a:t>
            </a:r>
            <a:r>
              <a:rPr lang="en-US" sz="2800" u="sng" dirty="0" smtClean="0">
                <a:solidFill>
                  <a:srgbClr val="7030A0"/>
                </a:solidFill>
                <a:hlinkClick r:id="rId2"/>
              </a:rPr>
              <a:t>ur.umbc.edu/</a:t>
            </a:r>
            <a:r>
              <a:rPr lang="en-US" sz="2800" u="sng" dirty="0" err="1" smtClean="0">
                <a:solidFill>
                  <a:srgbClr val="7030A0"/>
                </a:solidFill>
                <a:hlinkClick r:id="rId2"/>
              </a:rPr>
              <a:t>umbc</a:t>
            </a:r>
            <a:r>
              <a:rPr lang="en-US" sz="2800" u="sng" dirty="0" smtClean="0">
                <a:solidFill>
                  <a:srgbClr val="7030A0"/>
                </a:solidFill>
                <a:hlinkClick r:id="rId2"/>
              </a:rPr>
              <a:t>-review/</a:t>
            </a:r>
            <a:endParaRPr lang="en-US" sz="2800" u="sng" dirty="0" smtClean="0">
              <a:solidFill>
                <a:srgbClr val="7030A0"/>
              </a:solidFill>
            </a:endParaRPr>
          </a:p>
          <a:p>
            <a:pPr eaLnBrk="1" hangingPunct="1"/>
            <a:r>
              <a:rPr lang="en-US" sz="2800" dirty="0" smtClean="0"/>
              <a:t>Published annually</a:t>
            </a:r>
          </a:p>
          <a:p>
            <a:pPr eaLnBrk="1" hangingPunct="1"/>
            <a:r>
              <a:rPr lang="en-US" sz="2800" dirty="0" smtClean="0"/>
              <a:t>For academic papers written by </a:t>
            </a:r>
          </a:p>
          <a:p>
            <a:pPr marL="0" indent="0" eaLnBrk="1" hangingPunct="1">
              <a:buNone/>
            </a:pPr>
            <a:r>
              <a:rPr lang="en-US" sz="2800" dirty="0"/>
              <a:t> </a:t>
            </a:r>
            <a:r>
              <a:rPr lang="en-US" sz="2800" dirty="0" smtClean="0"/>
              <a:t>   UMBC undergrads </a:t>
            </a:r>
          </a:p>
          <a:p>
            <a:pPr eaLnBrk="1" hangingPunct="1"/>
            <a:r>
              <a:rPr lang="en-US" sz="2800" dirty="0" smtClean="0"/>
              <a:t>Submit in May for the 2018 issue</a:t>
            </a:r>
          </a:p>
          <a:p>
            <a:pPr marL="0" indent="0" eaLnBrk="1" hangingPunct="1">
              <a:buNone/>
            </a:pPr>
            <a:endParaRPr lang="en-US" sz="1400" dirty="0" smtClean="0">
              <a:solidFill>
                <a:srgbClr val="7030A0"/>
              </a:solidFill>
            </a:endParaRPr>
          </a:p>
          <a:p>
            <a:pPr eaLnBrk="1" hangingPunct="1"/>
            <a:r>
              <a:rPr lang="en-US" sz="2800" dirty="0" smtClean="0"/>
              <a:t>Contact: umbcreview@umbc.edu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914" y="2952206"/>
            <a:ext cx="2416485" cy="364889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940767" y="1564154"/>
            <a:ext cx="5318450" cy="89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kern="0" dirty="0" smtClean="0">
                <a:solidFill>
                  <a:schemeClr val="bg1"/>
                </a:solidFill>
                <a:latin typeface="Franklin Gothic Book" pitchFamily="34" charset="0"/>
                <a:ea typeface="+mj-ea"/>
                <a:cs typeface="+mj-cs"/>
              </a:rPr>
              <a:t>For more information about Undergraduate Research:</a:t>
            </a:r>
            <a:endParaRPr lang="en-US" sz="3200" u="sng" kern="0" dirty="0">
              <a:solidFill>
                <a:schemeClr val="bg1"/>
              </a:solidFill>
              <a:latin typeface="Franklin Gothic Book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880118" y="2743200"/>
            <a:ext cx="5439747" cy="285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None/>
            </a:pPr>
            <a:r>
              <a:rPr lang="en-US" sz="1800" b="1" dirty="0">
                <a:solidFill>
                  <a:srgbClr val="7030A0"/>
                </a:solidFill>
                <a:hlinkClick r:id="rId2"/>
              </a:rPr>
              <a:t>http://ur.umbc.edu</a:t>
            </a:r>
            <a:r>
              <a:rPr lang="en-US" sz="1800" b="1" dirty="0" smtClean="0">
                <a:solidFill>
                  <a:srgbClr val="7030A0"/>
                </a:solidFill>
                <a:hlinkClick r:id="rId2"/>
              </a:rPr>
              <a:t>/</a:t>
            </a:r>
            <a:endParaRPr lang="en-US" sz="1800" b="1" dirty="0" smtClean="0">
              <a:solidFill>
                <a:srgbClr val="7030A0"/>
              </a:solidFill>
            </a:endParaRPr>
          </a:p>
          <a:p>
            <a:pPr algn="ctr" eaLnBrk="1" hangingPunct="1">
              <a:buNone/>
            </a:pPr>
            <a:endParaRPr lang="en-US" sz="1800" dirty="0" smtClean="0">
              <a:solidFill>
                <a:srgbClr val="7030A0"/>
              </a:solidFill>
            </a:endParaRPr>
          </a:p>
          <a:p>
            <a:pPr marL="0" indent="0" algn="ctr" eaLnBrk="1" hangingPunct="1">
              <a:buNone/>
            </a:pPr>
            <a:r>
              <a:rPr lang="en-US" sz="1800" b="1" dirty="0" smtClean="0"/>
              <a:t>Contact: </a:t>
            </a:r>
            <a:r>
              <a:rPr lang="en-US" sz="1800" dirty="0" smtClean="0"/>
              <a:t>Janet </a:t>
            </a:r>
            <a:r>
              <a:rPr lang="en-US" sz="1800" dirty="0" err="1" smtClean="0"/>
              <a:t>McGlynn</a:t>
            </a:r>
            <a:endParaRPr lang="en-US" sz="1800" dirty="0"/>
          </a:p>
          <a:p>
            <a:pPr marL="0" indent="0" algn="ctr" eaLnBrk="1" hangingPunct="1">
              <a:buNone/>
            </a:pPr>
            <a:r>
              <a:rPr lang="en-US" sz="1800" dirty="0">
                <a:hlinkClick r:id="rId3"/>
              </a:rPr>
              <a:t> </a:t>
            </a:r>
            <a:r>
              <a:rPr lang="en-US" sz="1800" dirty="0" smtClean="0">
                <a:hlinkClick r:id="rId3"/>
              </a:rPr>
              <a:t> </a:t>
            </a:r>
            <a:r>
              <a:rPr lang="en-US" sz="1800" dirty="0" err="1" smtClean="0">
                <a:hlinkClick r:id="rId3"/>
              </a:rPr>
              <a:t>mcglynn@umbc.edu</a:t>
            </a:r>
            <a:endParaRPr lang="en-US" sz="1800" dirty="0"/>
          </a:p>
          <a:p>
            <a:pPr marL="0" indent="0" algn="ctr" eaLnBrk="1" hangingPunct="1">
              <a:buNone/>
            </a:pPr>
            <a:r>
              <a:rPr lang="en-US" sz="1800" dirty="0" smtClean="0"/>
              <a:t>   410-455-5754</a:t>
            </a:r>
          </a:p>
          <a:p>
            <a:pPr marL="0" indent="0" algn="ctr" eaLnBrk="1" hangingPunct="1">
              <a:buNone/>
            </a:pPr>
            <a:endParaRPr lang="en-US" sz="1800" dirty="0" smtClean="0"/>
          </a:p>
          <a:p>
            <a:pPr marL="0" indent="0" algn="ctr" eaLnBrk="1" hangingPunct="1">
              <a:buNone/>
            </a:pPr>
            <a:r>
              <a:rPr lang="en-US" sz="1800" b="1" dirty="0" err="1" smtClean="0"/>
              <a:t>myUMBC</a:t>
            </a:r>
            <a:r>
              <a:rPr lang="en-US" sz="1800" b="1" dirty="0" smtClean="0"/>
              <a:t> group: </a:t>
            </a:r>
            <a:r>
              <a:rPr lang="en-US" sz="1800" dirty="0" smtClean="0"/>
              <a:t>Undergraduate Research</a:t>
            </a:r>
          </a:p>
          <a:p>
            <a:pPr marL="0" indent="0" eaLnBrk="1" hangingPunct="1">
              <a:buNone/>
            </a:pPr>
            <a:r>
              <a:rPr lang="en-US" sz="1800" b="1" dirty="0" smtClean="0"/>
              <a:t>            </a:t>
            </a:r>
            <a:r>
              <a:rPr lang="en-US" sz="1800" b="1" dirty="0" err="1" smtClean="0"/>
              <a:t>FaceBook</a:t>
            </a:r>
            <a:r>
              <a:rPr lang="en-US" sz="1800" b="1" dirty="0" smtClean="0"/>
              <a:t>: </a:t>
            </a:r>
            <a:r>
              <a:rPr lang="en-US" sz="1800" dirty="0" smtClean="0"/>
              <a:t>Undergraduate </a:t>
            </a:r>
            <a:r>
              <a:rPr lang="en-US" sz="1800" dirty="0" err="1" smtClean="0"/>
              <a:t>Research@UMBC</a:t>
            </a:r>
            <a:endParaRPr lang="en-US" sz="18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23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265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Franklin Gothic Book</vt:lpstr>
      <vt:lpstr>Trajan Pro</vt:lpstr>
      <vt:lpstr>Office Theme</vt:lpstr>
      <vt:lpstr>PowerPoint Presentation</vt:lpstr>
      <vt:lpstr>Summer Opportunities </vt:lpstr>
      <vt:lpstr>Undergraduate Research Award</vt:lpstr>
      <vt:lpstr>Undergraduate Research &amp; Creative  Achievement Day (URCAD)</vt:lpstr>
      <vt:lpstr>UMBC Review:  Journal of Undergraduate Research</vt:lpstr>
      <vt:lpstr>PowerPoint Presentation</vt:lpstr>
    </vt:vector>
  </TitlesOfParts>
  <Company>University of Maryland Baltimore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clauren1</dc:creator>
  <cp:lastModifiedBy>Kelsey Hood</cp:lastModifiedBy>
  <cp:revision>105</cp:revision>
  <dcterms:created xsi:type="dcterms:W3CDTF">2011-02-03T17:31:24Z</dcterms:created>
  <dcterms:modified xsi:type="dcterms:W3CDTF">2016-10-14T14:29:55Z</dcterms:modified>
</cp:coreProperties>
</file>