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37"/>
  </p:normalViewPr>
  <p:slideViewPr>
    <p:cSldViewPr snapToGrid="0" snapToObjects="1">
      <p:cViewPr varScale="1">
        <p:scale>
          <a:sx n="102" d="100"/>
          <a:sy n="102" d="100"/>
        </p:scale>
        <p:origin x="826" y="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0A8-B352-BB4B-9E87-F7ECB2068BB4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4D94-F0C9-3F4C-A096-62D59DB76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900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0A8-B352-BB4B-9E87-F7ECB2068BB4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4D94-F0C9-3F4C-A096-62D59DB76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77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0A8-B352-BB4B-9E87-F7ECB2068BB4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4D94-F0C9-3F4C-A096-62D59DB76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82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0A8-B352-BB4B-9E87-F7ECB2068BB4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4D94-F0C9-3F4C-A096-62D59DB76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825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0A8-B352-BB4B-9E87-F7ECB2068BB4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4D94-F0C9-3F4C-A096-62D59DB76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856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0A8-B352-BB4B-9E87-F7ECB2068BB4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4D94-F0C9-3F4C-A096-62D59DB76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657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0A8-B352-BB4B-9E87-F7ECB2068BB4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4D94-F0C9-3F4C-A096-62D59DB76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587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0A8-B352-BB4B-9E87-F7ECB2068BB4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4D94-F0C9-3F4C-A096-62D59DB76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0A8-B352-BB4B-9E87-F7ECB2068BB4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4D94-F0C9-3F4C-A096-62D59DB76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145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0A8-B352-BB4B-9E87-F7ECB2068BB4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4D94-F0C9-3F4C-A096-62D59DB76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88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0A8-B352-BB4B-9E87-F7ECB2068BB4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4D94-F0C9-3F4C-A096-62D59DB76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612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DF0A8-B352-BB4B-9E87-F7ECB2068BB4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54D94-F0C9-3F4C-A096-62D59DB764D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193547D-D7BE-4ECC-BA1E-9968FAC9A55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074854" y="4054178"/>
            <a:ext cx="928017" cy="937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92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6x9-template-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D83DD9C3-8337-8D41-8F94-3E45E3DF2C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047" y="1839439"/>
            <a:ext cx="8676222" cy="132286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2287C2F-A07B-A840-B943-C65C97C297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4047" y="3238500"/>
            <a:ext cx="8676222" cy="190500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Full Name</a:t>
            </a:r>
          </a:p>
          <a:p>
            <a:r>
              <a:rPr lang="en-US" sz="2000" dirty="0">
                <a:solidFill>
                  <a:schemeClr val="bg1"/>
                </a:solidFill>
              </a:rPr>
              <a:t>Mentor: </a:t>
            </a:r>
          </a:p>
          <a:p>
            <a:r>
              <a:rPr lang="en-US" sz="2000" dirty="0">
                <a:solidFill>
                  <a:schemeClr val="bg1"/>
                </a:solidFill>
              </a:rPr>
              <a:t>April 10, 2024</a:t>
            </a:r>
          </a:p>
          <a:p>
            <a:r>
              <a:rPr lang="en-US" sz="2000" dirty="0">
                <a:solidFill>
                  <a:schemeClr val="bg1"/>
                </a:solidFill>
              </a:rPr>
              <a:t>Undergraduate Research and Creative Achievement Day</a:t>
            </a:r>
          </a:p>
        </p:txBody>
      </p:sp>
      <p:pic>
        <p:nvPicPr>
          <p:cNvPr id="7" name="Picture 6" descr="UMBC-primary-logo-CMYK-on-black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902" y="407611"/>
            <a:ext cx="2406247" cy="554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010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509D7-B378-D149-86CF-32D94A853C3F}"/>
              </a:ext>
            </a:extLst>
          </p:cNvPr>
          <p:cNvSpPr txBox="1">
            <a:spLocks/>
          </p:cNvSpPr>
          <p:nvPr/>
        </p:nvSpPr>
        <p:spPr>
          <a:xfrm>
            <a:off x="621792" y="861169"/>
            <a:ext cx="7156347" cy="63770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000000"/>
                </a:solidFill>
              </a:rPr>
              <a:t>INTRODUCTION OR BACKGROUND INFORMATION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6852A33-0729-A842-AF4E-8174EAB2CA14}"/>
              </a:ext>
            </a:extLst>
          </p:cNvPr>
          <p:cNvSpPr txBox="1">
            <a:spLocks/>
          </p:cNvSpPr>
          <p:nvPr/>
        </p:nvSpPr>
        <p:spPr>
          <a:xfrm>
            <a:off x="621792" y="1833935"/>
            <a:ext cx="7156347" cy="330956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0" dirty="0"/>
              <a:t>This should be written as an introduction to your topic and with language that</a:t>
            </a:r>
            <a:r>
              <a:rPr lang="en-US" sz="1600" b="0" baseline="0" dirty="0"/>
              <a:t> a </a:t>
            </a:r>
            <a:r>
              <a:rPr lang="en-US" sz="1600" b="0" dirty="0"/>
              <a:t>non-specialist in the field can understand. Define terms. Discuss previous work in the field (from your lit review).</a:t>
            </a:r>
          </a:p>
          <a:p>
            <a:pPr marL="0" indent="0">
              <a:buNone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6" name="Picture 5" descr="MD-flag-background-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571500"/>
          </a:xfrm>
          <a:prstGeom prst="rect">
            <a:avLst/>
          </a:prstGeom>
        </p:spPr>
      </p:pic>
      <p:pic>
        <p:nvPicPr>
          <p:cNvPr id="7" name="Picture 6" descr="UMBC-primary-logo-CMYK-on-black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87" y="86177"/>
            <a:ext cx="1749252" cy="40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930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509D7-B378-D149-86CF-32D94A853C3F}"/>
              </a:ext>
            </a:extLst>
          </p:cNvPr>
          <p:cNvSpPr txBox="1">
            <a:spLocks/>
          </p:cNvSpPr>
          <p:nvPr/>
        </p:nvSpPr>
        <p:spPr>
          <a:xfrm>
            <a:off x="621792" y="864681"/>
            <a:ext cx="7156347" cy="63770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000000"/>
                </a:solidFill>
              </a:rPr>
              <a:t>LITERATURE REVIEW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6852A33-0729-A842-AF4E-8174EAB2CA14}"/>
              </a:ext>
            </a:extLst>
          </p:cNvPr>
          <p:cNvSpPr txBox="1">
            <a:spLocks/>
          </p:cNvSpPr>
          <p:nvPr/>
        </p:nvSpPr>
        <p:spPr>
          <a:xfrm>
            <a:off x="621792" y="1837447"/>
            <a:ext cx="7156347" cy="330956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</a:rPr>
              <a:t>2-3 main sources that influenced your work</a:t>
            </a:r>
          </a:p>
        </p:txBody>
      </p:sp>
      <p:pic>
        <p:nvPicPr>
          <p:cNvPr id="6" name="Picture 5" descr="MD-flag-background-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571500"/>
          </a:xfrm>
          <a:prstGeom prst="rect">
            <a:avLst/>
          </a:prstGeom>
        </p:spPr>
      </p:pic>
      <p:pic>
        <p:nvPicPr>
          <p:cNvPr id="7" name="Picture 6" descr="UMBC-primary-logo-CMYK-on-black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87" y="86177"/>
            <a:ext cx="1749252" cy="40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717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509D7-B378-D149-86CF-32D94A853C3F}"/>
              </a:ext>
            </a:extLst>
          </p:cNvPr>
          <p:cNvSpPr txBox="1">
            <a:spLocks/>
          </p:cNvSpPr>
          <p:nvPr/>
        </p:nvSpPr>
        <p:spPr>
          <a:xfrm>
            <a:off x="621792" y="864681"/>
            <a:ext cx="7156347" cy="63770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000000"/>
                </a:solidFill>
              </a:rPr>
              <a:t>RESEARCH QUESTION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6852A33-0729-A842-AF4E-8174EAB2CA14}"/>
              </a:ext>
            </a:extLst>
          </p:cNvPr>
          <p:cNvSpPr txBox="1">
            <a:spLocks/>
          </p:cNvSpPr>
          <p:nvPr/>
        </p:nvSpPr>
        <p:spPr>
          <a:xfrm>
            <a:off x="621792" y="1837447"/>
            <a:ext cx="7156347" cy="330956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</a:rPr>
              <a:t>Hypothesis/Thesis</a:t>
            </a:r>
          </a:p>
          <a:p>
            <a:pPr marL="0" indent="0">
              <a:buNone/>
            </a:pPr>
            <a:r>
              <a:rPr lang="en-US" sz="1600" b="0" dirty="0"/>
              <a:t>Your research objective/hypothesis should clearly state the problem under study and why it is significant. </a:t>
            </a:r>
            <a:r>
              <a:rPr lang="en-US" sz="1600" b="0" i="0" u="none" strike="noStrike" cap="none" baseline="0" dirty="0">
                <a:solidFill>
                  <a:schemeClr val="tx1"/>
                </a:solidFill>
                <a:latin typeface="+mn-lt"/>
                <a:ea typeface="Tahoma"/>
                <a:cs typeface="Tahoma"/>
                <a:sym typeface="Tahoma"/>
              </a:rPr>
              <a:t>Will it resolve this problem for the first time or in a way that has not succeeded previously?</a:t>
            </a:r>
          </a:p>
          <a:p>
            <a:pPr marL="0" indent="0">
              <a:buNone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6" name="Picture 5" descr="MD-flag-background-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571500"/>
          </a:xfrm>
          <a:prstGeom prst="rect">
            <a:avLst/>
          </a:prstGeom>
        </p:spPr>
      </p:pic>
      <p:pic>
        <p:nvPicPr>
          <p:cNvPr id="7" name="Picture 6" descr="UMBC-primary-logo-CMYK-on-black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87" y="86177"/>
            <a:ext cx="1749252" cy="40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840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D-flag-background-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571500"/>
          </a:xfrm>
          <a:prstGeom prst="rect">
            <a:avLst/>
          </a:prstGeom>
        </p:spPr>
      </p:pic>
      <p:pic>
        <p:nvPicPr>
          <p:cNvPr id="7" name="Picture 6" descr="UMBC-primary-logo-CMYK-on-black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87" y="86177"/>
            <a:ext cx="1749252" cy="402989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4B3509D7-B378-D149-86CF-32D94A853C3F}"/>
              </a:ext>
            </a:extLst>
          </p:cNvPr>
          <p:cNvSpPr txBox="1">
            <a:spLocks/>
          </p:cNvSpPr>
          <p:nvPr/>
        </p:nvSpPr>
        <p:spPr>
          <a:xfrm>
            <a:off x="620343" y="870085"/>
            <a:ext cx="7871982" cy="63770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/>
              <a:t>METHODS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6852A33-0729-A842-AF4E-8174EAB2CA14}"/>
              </a:ext>
            </a:extLst>
          </p:cNvPr>
          <p:cNvSpPr txBox="1">
            <a:spLocks/>
          </p:cNvSpPr>
          <p:nvPr/>
        </p:nvSpPr>
        <p:spPr>
          <a:xfrm>
            <a:off x="620343" y="1842851"/>
            <a:ext cx="7871982" cy="330956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rgbClr val="000000"/>
                </a:solidFill>
              </a:rPr>
              <a:t>How did you study your subject?</a:t>
            </a:r>
          </a:p>
          <a:p>
            <a:r>
              <a:rPr lang="en-US" sz="1600" dirty="0">
                <a:solidFill>
                  <a:srgbClr val="000000"/>
                </a:solidFill>
              </a:rPr>
              <a:t>What instruments, participants, or technology did you use?</a:t>
            </a:r>
          </a:p>
          <a:p>
            <a:r>
              <a:rPr lang="en-US" sz="1600" dirty="0">
                <a:solidFill>
                  <a:srgbClr val="000000"/>
                </a:solidFill>
              </a:rPr>
              <a:t>How was this method unique (used something for the first time or in a way it had not been used before?)</a:t>
            </a:r>
          </a:p>
          <a:p>
            <a:r>
              <a:rPr lang="en-US" sz="1600" dirty="0">
                <a:solidFill>
                  <a:srgbClr val="000000"/>
                </a:solidFill>
              </a:rPr>
              <a:t>How does your method match your subject?</a:t>
            </a:r>
          </a:p>
          <a:p>
            <a:r>
              <a:rPr lang="en-US" sz="1600" dirty="0">
                <a:solidFill>
                  <a:srgbClr val="000000"/>
                </a:solidFill>
              </a:rPr>
              <a:t>Theories, histories, equipment, tools</a:t>
            </a:r>
          </a:p>
          <a:p>
            <a:pPr marL="0" indent="0">
              <a:buNone/>
            </a:pPr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745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D-flag-background-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571500"/>
          </a:xfrm>
          <a:prstGeom prst="rect">
            <a:avLst/>
          </a:prstGeom>
        </p:spPr>
      </p:pic>
      <p:pic>
        <p:nvPicPr>
          <p:cNvPr id="7" name="Picture 6" descr="UMBC-primary-logo-CMYK-on-black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87" y="86177"/>
            <a:ext cx="1749252" cy="402989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4B3509D7-B378-D149-86CF-32D94A853C3F}"/>
              </a:ext>
            </a:extLst>
          </p:cNvPr>
          <p:cNvSpPr txBox="1">
            <a:spLocks/>
          </p:cNvSpPr>
          <p:nvPr/>
        </p:nvSpPr>
        <p:spPr>
          <a:xfrm>
            <a:off x="620343" y="870085"/>
            <a:ext cx="7871982" cy="63770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/>
              <a:t>RESULTS/DATA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6852A33-0729-A842-AF4E-8174EAB2CA14}"/>
              </a:ext>
            </a:extLst>
          </p:cNvPr>
          <p:cNvSpPr txBox="1">
            <a:spLocks/>
          </p:cNvSpPr>
          <p:nvPr/>
        </p:nvSpPr>
        <p:spPr>
          <a:xfrm>
            <a:off x="2488367" y="1409047"/>
            <a:ext cx="4197246" cy="50969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3657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u="none" dirty="0"/>
              <a:t>Findings, data, graphs and figures</a:t>
            </a: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4" name="Picture 3" descr="Chart&#10;&#10;Description automatically generated">
            <a:extLst>
              <a:ext uri="{FF2B5EF4-FFF2-40B4-BE49-F238E27FC236}">
                <a16:creationId xmlns:a16="http://schemas.microsoft.com/office/drawing/2014/main" id="{D92AC72B-C976-5C0C-47E8-2611D45E7D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7595" y="1891261"/>
            <a:ext cx="2977478" cy="1972342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B1C5D56-A329-4798-AB72-22C8CF850C0B}"/>
              </a:ext>
            </a:extLst>
          </p:cNvPr>
          <p:cNvSpPr txBox="1">
            <a:spLocks/>
          </p:cNvSpPr>
          <p:nvPr/>
        </p:nvSpPr>
        <p:spPr>
          <a:xfrm>
            <a:off x="2488367" y="3747541"/>
            <a:ext cx="4339653" cy="121091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3657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0" u="none" dirty="0">
              <a:solidFill>
                <a:schemeClr val="tx1"/>
              </a:solidFill>
            </a:endParaRPr>
          </a:p>
          <a:p>
            <a:pPr marL="182880" indent="-182880" defTabSz="3657600">
              <a:spcBef>
                <a:spcPts val="0"/>
              </a:spcBef>
              <a:defRPr/>
            </a:pPr>
            <a:r>
              <a:rPr lang="en-US" sz="1600" b="0" u="none" dirty="0"/>
              <a:t>Use bullets for clarity</a:t>
            </a:r>
          </a:p>
          <a:p>
            <a:pPr marL="182880" indent="-182880" defTabSz="3657600">
              <a:spcBef>
                <a:spcPts val="0"/>
              </a:spcBef>
              <a:defRPr/>
            </a:pPr>
            <a:r>
              <a:rPr lang="en-US" sz="1600" b="0" u="none" dirty="0"/>
              <a:t>Always label charts and graphs</a:t>
            </a:r>
          </a:p>
          <a:p>
            <a:pPr marL="182880" indent="-182880" defTabSz="3657600">
              <a:spcBef>
                <a:spcPts val="0"/>
              </a:spcBef>
              <a:defRPr/>
            </a:pPr>
            <a:r>
              <a:rPr lang="en-US" sz="1600" dirty="0"/>
              <a:t>Describe each graphic for accessibility purposes</a:t>
            </a:r>
            <a:endParaRPr lang="en-US" sz="1600" b="0" u="none" dirty="0"/>
          </a:p>
        </p:txBody>
      </p:sp>
    </p:spTree>
    <p:extLst>
      <p:ext uri="{BB962C8B-B14F-4D97-AF65-F5344CB8AC3E}">
        <p14:creationId xmlns:p14="http://schemas.microsoft.com/office/powerpoint/2010/main" val="564708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D-flag-background-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571500"/>
          </a:xfrm>
          <a:prstGeom prst="rect">
            <a:avLst/>
          </a:prstGeom>
        </p:spPr>
      </p:pic>
      <p:pic>
        <p:nvPicPr>
          <p:cNvPr id="7" name="Picture 6" descr="UMBC-primary-logo-CMYK-on-black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87" y="86177"/>
            <a:ext cx="1749252" cy="402989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4B3509D7-B378-D149-86CF-32D94A853C3F}"/>
              </a:ext>
            </a:extLst>
          </p:cNvPr>
          <p:cNvSpPr txBox="1">
            <a:spLocks/>
          </p:cNvSpPr>
          <p:nvPr/>
        </p:nvSpPr>
        <p:spPr>
          <a:xfrm>
            <a:off x="620343" y="870085"/>
            <a:ext cx="7871982" cy="63770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/>
              <a:t>DISCUSSION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6852A33-0729-A842-AF4E-8174EAB2CA14}"/>
              </a:ext>
            </a:extLst>
          </p:cNvPr>
          <p:cNvSpPr txBox="1">
            <a:spLocks/>
          </p:cNvSpPr>
          <p:nvPr/>
        </p:nvSpPr>
        <p:spPr>
          <a:xfrm>
            <a:off x="620343" y="1842851"/>
            <a:ext cx="7871982" cy="330956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0" u="none" dirty="0"/>
              <a:t>Major findings, significance of the study,</a:t>
            </a:r>
            <a:r>
              <a:rPr lang="en-US" sz="1600" b="0" u="none" baseline="0" dirty="0"/>
              <a:t> impact on the research community. Interpretation- what do your results mean?</a:t>
            </a:r>
            <a:endParaRPr lang="en-US" sz="1600" b="0" u="none" dirty="0"/>
          </a:p>
          <a:p>
            <a:pPr marL="0" indent="0">
              <a:buNone/>
            </a:pPr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842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D-flag-background-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571500"/>
          </a:xfrm>
          <a:prstGeom prst="rect">
            <a:avLst/>
          </a:prstGeom>
        </p:spPr>
      </p:pic>
      <p:pic>
        <p:nvPicPr>
          <p:cNvPr id="7" name="Picture 6" descr="UMBC-primary-logo-CMYK-on-black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87" y="86177"/>
            <a:ext cx="1749252" cy="402989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4B3509D7-B378-D149-86CF-32D94A853C3F}"/>
              </a:ext>
            </a:extLst>
          </p:cNvPr>
          <p:cNvSpPr txBox="1">
            <a:spLocks/>
          </p:cNvSpPr>
          <p:nvPr/>
        </p:nvSpPr>
        <p:spPr>
          <a:xfrm>
            <a:off x="620343" y="870085"/>
            <a:ext cx="7871982" cy="63770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/>
              <a:t>LIMITATIONS/FUTURE DIRECTIONS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6852A33-0729-A842-AF4E-8174EAB2CA14}"/>
              </a:ext>
            </a:extLst>
          </p:cNvPr>
          <p:cNvSpPr txBox="1">
            <a:spLocks/>
          </p:cNvSpPr>
          <p:nvPr/>
        </p:nvSpPr>
        <p:spPr>
          <a:xfrm>
            <a:off x="620343" y="1842851"/>
            <a:ext cx="7871982" cy="330956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0" u="none" dirty="0"/>
              <a:t>Applications,</a:t>
            </a:r>
            <a:r>
              <a:rPr lang="en-US" sz="1600" b="0" u="none" baseline="0" dirty="0"/>
              <a:t> how the study can be used by other researchers, how you may take the study forward with more research. What new questions might you ask as a result of this new knowledge?</a:t>
            </a:r>
            <a:endParaRPr lang="en-US" sz="1600" b="0" u="none" dirty="0"/>
          </a:p>
          <a:p>
            <a:pPr marL="0" indent="0">
              <a:buNone/>
            </a:pPr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400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509D7-B378-D149-86CF-32D94A853C3F}"/>
              </a:ext>
            </a:extLst>
          </p:cNvPr>
          <p:cNvSpPr txBox="1">
            <a:spLocks/>
          </p:cNvSpPr>
          <p:nvPr/>
        </p:nvSpPr>
        <p:spPr>
          <a:xfrm>
            <a:off x="620343" y="870085"/>
            <a:ext cx="7871982" cy="63770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/>
              <a:t>ACKNOWLEGEMENTS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6852A33-0729-A842-AF4E-8174EAB2CA14}"/>
              </a:ext>
            </a:extLst>
          </p:cNvPr>
          <p:cNvSpPr txBox="1">
            <a:spLocks/>
          </p:cNvSpPr>
          <p:nvPr/>
        </p:nvSpPr>
        <p:spPr>
          <a:xfrm>
            <a:off x="620343" y="1842851"/>
            <a:ext cx="7871982" cy="330956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0" u="none" dirty="0"/>
              <a:t>Funding sources and other professional thank-</a:t>
            </a:r>
            <a:r>
              <a:rPr lang="en-US" sz="1600" b="0" u="none" dirty="0" err="1"/>
              <a:t>yous</a:t>
            </a:r>
            <a:r>
              <a:rPr lang="en-US" sz="1600" b="0" u="none" dirty="0"/>
              <a:t>, including your mentor(s), and department. Do not thank friends or family here- keep it professional.</a:t>
            </a:r>
          </a:p>
          <a:p>
            <a:pPr marL="0" indent="0">
              <a:buNone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6" name="Picture 5" descr="MD-flag-background-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571500"/>
          </a:xfrm>
          <a:prstGeom prst="rect">
            <a:avLst/>
          </a:prstGeom>
        </p:spPr>
      </p:pic>
      <p:pic>
        <p:nvPicPr>
          <p:cNvPr id="7" name="Picture 6" descr="UMBC-primary-logo-CMYK-on-black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87" y="86177"/>
            <a:ext cx="1749252" cy="40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259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280</Words>
  <Application>Microsoft Office PowerPoint</Application>
  <PresentationFormat>On-screen Show (16:9)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Tahoma</vt:lpstr>
      <vt:lpstr>Office Theme</vt:lpstr>
      <vt:lpstr>TITLE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Jim Lord</dc:creator>
  <cp:lastModifiedBy>Michael Mower</cp:lastModifiedBy>
  <cp:revision>10</cp:revision>
  <dcterms:created xsi:type="dcterms:W3CDTF">2019-04-02T18:59:22Z</dcterms:created>
  <dcterms:modified xsi:type="dcterms:W3CDTF">2024-03-15T16:15:56Z</dcterms:modified>
</cp:coreProperties>
</file>