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1334" y="43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2F-4862-97E6-838EAB3FE7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2F-4862-97E6-838EAB3FE7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2F-4862-97E6-838EAB3FE7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2F-4862-97E6-838EAB3FE7D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2F-4862-97E6-838EAB3FE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B-42EB-A04E-F09B543716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B-42EB-A04E-F09B543716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EB-42EB-A04E-F09B54371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97303000"/>
        <c:axId val="-2098168664"/>
        <c:axId val="0"/>
      </c:bar3DChart>
      <c:catAx>
        <c:axId val="-209730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8168664"/>
        <c:crosses val="autoZero"/>
        <c:auto val="1"/>
        <c:lblAlgn val="ctr"/>
        <c:lblOffset val="100"/>
        <c:noMultiLvlLbl val="0"/>
      </c:catAx>
      <c:valAx>
        <c:axId val="-209816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730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924F-76F7-4CD6-9EA9-1B03B8A3633F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95B-5215-47B8-A549-DF05080F5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  <a:prstGeom prst="rect">
            <a:avLst/>
          </a:prstGeo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D-flag-background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53746"/>
            <a:ext cx="36599518" cy="23017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5634360" y="25721706"/>
            <a:ext cx="5973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April 10, 2024</a:t>
            </a:r>
          </a:p>
        </p:txBody>
      </p:sp>
      <p:pic>
        <p:nvPicPr>
          <p:cNvPr id="21" name="Picture 20" descr="UMBC-primary-logo-CMYK-on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65" y="25454926"/>
            <a:ext cx="6808077" cy="1568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F6025D-CFA7-4E0D-A860-704EB3364D0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2086" y="23165517"/>
            <a:ext cx="3977640" cy="401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8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ctr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84E780-DE38-4A1A-9210-30D4B4AA3010}"/>
              </a:ext>
            </a:extLst>
          </p:cNvPr>
          <p:cNvSpPr txBox="1"/>
          <p:nvPr/>
        </p:nvSpPr>
        <p:spPr>
          <a:xfrm>
            <a:off x="2514600" y="769765"/>
            <a:ext cx="3154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00" dirty="0"/>
              <a:t>Your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6A8C1-AF9A-4051-8D9B-B647221DF4E3}"/>
              </a:ext>
            </a:extLst>
          </p:cNvPr>
          <p:cNvSpPr txBox="1"/>
          <p:nvPr/>
        </p:nvSpPr>
        <p:spPr>
          <a:xfrm>
            <a:off x="2514600" y="3167249"/>
            <a:ext cx="321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name, and the names of co-researchers, in order of importance</a:t>
            </a:r>
          </a:p>
          <a:p>
            <a:pPr algn="ctr"/>
            <a:r>
              <a:rPr lang="en-US" sz="6000" dirty="0"/>
              <a:t>University of Maryland, Baltimore County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4A1E0-B821-4587-A250-BD11D34E8F98}"/>
              </a:ext>
            </a:extLst>
          </p:cNvPr>
          <p:cNvSpPr txBox="1"/>
          <p:nvPr/>
        </p:nvSpPr>
        <p:spPr>
          <a:xfrm>
            <a:off x="11558882" y="5918834"/>
            <a:ext cx="13512800" cy="1789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Results</a:t>
            </a:r>
          </a:p>
          <a:p>
            <a:pPr algn="ctr"/>
            <a:endParaRPr lang="en-US" sz="6000" b="1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0" u="none" dirty="0"/>
              <a:t>Findings, data, graphs and figures</a:t>
            </a: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>
              <a:solidFill>
                <a:schemeClr val="tx1"/>
              </a:solidFill>
            </a:endParaRPr>
          </a:p>
          <a:p>
            <a: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0" i="0" u="none" strike="noStrike" cap="none" baseline="0" dirty="0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>
              <a:solidFill>
                <a:schemeClr val="tx1"/>
              </a:solidFill>
            </a:endParaRPr>
          </a:p>
          <a:p>
            <a:pPr marL="685800" marR="0" indent="-68580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5400" b="0" u="none" dirty="0"/>
              <a:t>Use bullets for clarity</a:t>
            </a:r>
          </a:p>
          <a:p>
            <a:pPr marL="685800" marR="0" indent="-68580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5400" b="0" u="none" dirty="0"/>
              <a:t>Always label charts and graphs</a:t>
            </a: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algn="ctr"/>
            <a:endParaRPr lang="en-US" sz="6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B98E95-5611-4CAB-9A87-B419DBF6A3C1}"/>
              </a:ext>
            </a:extLst>
          </p:cNvPr>
          <p:cNvSpPr txBox="1"/>
          <p:nvPr/>
        </p:nvSpPr>
        <p:spPr>
          <a:xfrm>
            <a:off x="1805807" y="5572072"/>
            <a:ext cx="8864600" cy="18004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Background</a:t>
            </a:r>
            <a:endParaRPr lang="en-US" sz="6000" b="1" dirty="0"/>
          </a:p>
          <a:p>
            <a:pPr algn="ctr"/>
            <a:r>
              <a:rPr lang="en-US" sz="4800" b="0" dirty="0"/>
              <a:t>This should be written as an introduction to your topic and with language that</a:t>
            </a:r>
            <a:r>
              <a:rPr lang="en-US" sz="4800" b="0" baseline="0" dirty="0"/>
              <a:t> a </a:t>
            </a:r>
            <a:r>
              <a:rPr lang="en-US" sz="4800" b="0" dirty="0"/>
              <a:t>non-specialist in the field can understand. Define terms. Discuss previous work in the field (from your lit review).</a:t>
            </a:r>
          </a:p>
          <a:p>
            <a:pPr algn="ctr"/>
            <a:endParaRPr lang="en-US" sz="6000" b="0" dirty="0"/>
          </a:p>
          <a:p>
            <a:pPr algn="ctr"/>
            <a:r>
              <a:rPr lang="en-US" sz="6000" b="1" u="sng" dirty="0"/>
              <a:t>Research Question</a:t>
            </a:r>
          </a:p>
          <a:p>
            <a:pPr marL="0" marR="0" lvl="1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dirty="0"/>
              <a:t>Your research objective/hypothesis should clearly state the problem under study and why it is significant. </a:t>
            </a:r>
            <a:r>
              <a:rPr lang="en-US" sz="4800" b="0" i="0" u="none" strike="noStrike" cap="none" baseline="0" dirty="0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Will it resolve this problem for the first time or in a way that has not succeeded previously?</a:t>
            </a:r>
          </a:p>
          <a:p>
            <a:pPr algn="ctr"/>
            <a:endParaRPr lang="en-US" sz="6000" b="0" dirty="0"/>
          </a:p>
          <a:p>
            <a:pPr algn="ctr"/>
            <a:r>
              <a:rPr lang="en-US" sz="6000" b="1" u="sng" dirty="0"/>
              <a:t>Methods</a:t>
            </a:r>
          </a:p>
          <a:p>
            <a:pPr algn="ctr"/>
            <a:r>
              <a:rPr lang="en-US" sz="4800" b="0" dirty="0"/>
              <a:t>How did you study</a:t>
            </a:r>
            <a:r>
              <a:rPr lang="en-US" sz="4800" b="0" baseline="0" dirty="0"/>
              <a:t> your subject?  What tools, measures, participants, procedures, theories, histories, equipment, materials,  etc. did you use?</a:t>
            </a:r>
            <a:endParaRPr lang="en-US" sz="4800" b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CEFDDC-6134-485A-BC68-A023830DF537}"/>
              </a:ext>
            </a:extLst>
          </p:cNvPr>
          <p:cNvSpPr txBox="1"/>
          <p:nvPr/>
        </p:nvSpPr>
        <p:spPr>
          <a:xfrm>
            <a:off x="26204645" y="5525034"/>
            <a:ext cx="8478331" cy="1791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Discussion</a:t>
            </a:r>
          </a:p>
          <a:p>
            <a:pPr algn="ctr"/>
            <a:r>
              <a:rPr lang="en-US" sz="4800" b="0" u="none" dirty="0"/>
              <a:t>Major findings, significance of the study,</a:t>
            </a:r>
            <a:r>
              <a:rPr lang="en-US" sz="4800" b="0" u="none" baseline="0" dirty="0"/>
              <a:t> impact on the research community. Interpretation- what do your results mean?</a:t>
            </a:r>
            <a:endParaRPr lang="en-US" sz="4800" b="0" u="none" dirty="0"/>
          </a:p>
          <a:p>
            <a:pPr algn="ctr"/>
            <a:endParaRPr lang="en-US" sz="5400" b="0" u="none" dirty="0"/>
          </a:p>
          <a:p>
            <a:pPr algn="ctr"/>
            <a:r>
              <a:rPr lang="en-US" sz="6000" b="1" u="sng" dirty="0"/>
              <a:t>Future Directions</a:t>
            </a:r>
          </a:p>
          <a:p>
            <a:pPr algn="ctr"/>
            <a:r>
              <a:rPr lang="en-US" sz="4800" b="0" u="none" dirty="0"/>
              <a:t>Applications,</a:t>
            </a:r>
            <a:r>
              <a:rPr lang="en-US" sz="4800" b="0" u="none" baseline="0" dirty="0"/>
              <a:t> how the study can be used by other researchers, how you may take the study forward with more research. What new questions might you ask as a result of this new knowledge?</a:t>
            </a:r>
            <a:endParaRPr lang="en-US" sz="4800" b="0" u="none" dirty="0"/>
          </a:p>
          <a:p>
            <a:pPr algn="ctr"/>
            <a:endParaRPr lang="en-US" sz="6000" b="1" u="sng" dirty="0"/>
          </a:p>
          <a:p>
            <a:pPr algn="ctr"/>
            <a:r>
              <a:rPr lang="en-US" sz="6000" b="1" u="sng" dirty="0"/>
              <a:t>Acknowledgements</a:t>
            </a:r>
          </a:p>
          <a:p>
            <a:pPr algn="ctr"/>
            <a:r>
              <a:rPr lang="en-US" sz="4800" b="0" u="none" dirty="0"/>
              <a:t>Funding sources and other professional thank-</a:t>
            </a:r>
            <a:r>
              <a:rPr lang="en-US" sz="4800" b="0" u="none" dirty="0" err="1"/>
              <a:t>yous</a:t>
            </a:r>
            <a:r>
              <a:rPr lang="en-US" sz="4800" b="0" u="none" dirty="0"/>
              <a:t>, including your mentor(s), and department. Do not thank friends or family here- keep it professional.</a:t>
            </a:r>
          </a:p>
          <a:p>
            <a:pPr algn="ctr"/>
            <a:endParaRPr lang="en-US" sz="4800" b="0" u="none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F2FC8C1-645E-4037-93EA-443F35582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653084"/>
              </p:ext>
            </p:extLst>
          </p:nvPr>
        </p:nvGraphicFramePr>
        <p:xfrm>
          <a:off x="12400371" y="9503622"/>
          <a:ext cx="62992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82463BF-0B7F-4A0C-9B07-D298879C5A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168333"/>
              </p:ext>
            </p:extLst>
          </p:nvPr>
        </p:nvGraphicFramePr>
        <p:xfrm>
          <a:off x="19187440" y="9503622"/>
          <a:ext cx="4966781" cy="490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21F8D70-C05D-470E-ADD3-0454164CD1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0300" y="18370064"/>
            <a:ext cx="7010400" cy="46651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65D253-9E3F-8774-615D-5D704F6FD039}"/>
              </a:ext>
            </a:extLst>
          </p:cNvPr>
          <p:cNvSpPr txBox="1"/>
          <p:nvPr/>
        </p:nvSpPr>
        <p:spPr>
          <a:xfrm>
            <a:off x="13888386" y="23277432"/>
            <a:ext cx="909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Always caption charts and graphs and </a:t>
            </a:r>
          </a:p>
          <a:p>
            <a:pPr algn="ctr"/>
            <a:r>
              <a:rPr lang="en-US" sz="3200" dirty="0"/>
              <a:t>give credits for photos.</a:t>
            </a:r>
          </a:p>
        </p:txBody>
      </p:sp>
    </p:spTree>
    <p:extLst>
      <p:ext uri="{BB962C8B-B14F-4D97-AF65-F5344CB8AC3E}">
        <p14:creationId xmlns:p14="http://schemas.microsoft.com/office/powerpoint/2010/main" val="371060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251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Mower</dc:creator>
  <cp:lastModifiedBy>Michael Mower</cp:lastModifiedBy>
  <cp:revision>21</cp:revision>
  <dcterms:created xsi:type="dcterms:W3CDTF">2017-03-31T13:25:59Z</dcterms:created>
  <dcterms:modified xsi:type="dcterms:W3CDTF">2024-03-15T16:22:43Z</dcterms:modified>
</cp:coreProperties>
</file>