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7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5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12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F0A8-B352-BB4B-9E87-F7ECB2068BB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4D94-F0C9-3F4C-A096-62D59DB764D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6CBD6-693C-4667-A302-D5F71D35C76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74854" y="4054178"/>
            <a:ext cx="928017" cy="93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2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x9-templat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3DD9C3-8337-8D41-8F94-3E45E3DF2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7" y="1839439"/>
            <a:ext cx="8676222" cy="13228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87C2F-A07B-A840-B943-C65C97C29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047" y="3238500"/>
            <a:ext cx="8676222" cy="1905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Full Name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Mentor: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April 16, 2025</a:t>
            </a:r>
          </a:p>
          <a:p>
            <a:r>
              <a:rPr lang="en-US" sz="2000" dirty="0">
                <a:solidFill>
                  <a:schemeClr val="bg1"/>
                </a:solidFill>
              </a:rPr>
              <a:t>Undergraduate Research and Creative Achievement Day</a:t>
            </a:r>
          </a:p>
        </p:txBody>
      </p:sp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02" y="407611"/>
            <a:ext cx="2406247" cy="55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0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1792" y="861169"/>
            <a:ext cx="7156347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00"/>
                </a:solidFill>
              </a:rPr>
              <a:t>INTRODUCTION OR BACKGROUND INFORMATION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1792" y="1833935"/>
            <a:ext cx="7156347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dirty="0"/>
              <a:t>This should be written as an introduction to your topic and with language that</a:t>
            </a:r>
            <a:r>
              <a:rPr lang="en-US" sz="1600" b="0" baseline="0" dirty="0"/>
              <a:t> a </a:t>
            </a:r>
            <a:r>
              <a:rPr lang="en-US" sz="1600" b="0" dirty="0"/>
              <a:t>non-specialist in the field can understand. Define terms. Discuss previous work in the field (from your lit review).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1792" y="864681"/>
            <a:ext cx="7156347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00"/>
                </a:solidFill>
              </a:rPr>
              <a:t>LITERATURE REVIEW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1792" y="1837447"/>
            <a:ext cx="7156347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2-3 main sources that influenced your work</a:t>
            </a:r>
          </a:p>
        </p:txBody>
      </p:sp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1792" y="864681"/>
            <a:ext cx="7156347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0000"/>
                </a:solidFill>
              </a:rPr>
              <a:t>RESEARCH QUESTION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1792" y="1837447"/>
            <a:ext cx="7156347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Hypothesis/Thesis</a:t>
            </a:r>
          </a:p>
          <a:p>
            <a:pPr marL="0" indent="0">
              <a:buNone/>
            </a:pPr>
            <a:r>
              <a:rPr lang="en-US" sz="1600" b="0" dirty="0"/>
              <a:t>Your research objective/hypothesis should clearly state the problem under study and why it is significant. </a:t>
            </a:r>
            <a:r>
              <a:rPr lang="en-US" sz="1600" b="0" i="0" u="none" strike="noStrike" cap="none" baseline="0" dirty="0">
                <a:solidFill>
                  <a:schemeClr val="tx1"/>
                </a:solidFill>
                <a:latin typeface="+mn-lt"/>
                <a:ea typeface="Tahoma"/>
                <a:cs typeface="Tahoma"/>
                <a:sym typeface="Tahoma"/>
              </a:rPr>
              <a:t>Will it resolve this problem for the first time or in a way that has not succeeded previously?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0343" y="870085"/>
            <a:ext cx="7871982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METHODS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0343" y="1842851"/>
            <a:ext cx="7871982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How did you study your subject?</a:t>
            </a:r>
          </a:p>
          <a:p>
            <a:r>
              <a:rPr lang="en-US" sz="1600" dirty="0">
                <a:solidFill>
                  <a:srgbClr val="000000"/>
                </a:solidFill>
              </a:rPr>
              <a:t>What instruments, participants, or technology did you use?</a:t>
            </a:r>
          </a:p>
          <a:p>
            <a:r>
              <a:rPr lang="en-US" sz="1600" dirty="0">
                <a:solidFill>
                  <a:srgbClr val="000000"/>
                </a:solidFill>
              </a:rPr>
              <a:t>How was this method unique (used something for the first time or in a way it had not been used before?)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How does your method match your subject?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Theories, histories, equipment, tools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5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0343" y="870085"/>
            <a:ext cx="7871982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RESULTS/DATA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2488367" y="1409047"/>
            <a:ext cx="4197246" cy="5096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36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u="none" dirty="0"/>
              <a:t>Findings, data, graphs and figures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D92AC72B-C976-5C0C-47E8-2611D45E7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595" y="1891261"/>
            <a:ext cx="2977478" cy="197234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1C5D56-A329-4798-AB72-22C8CF850C0B}"/>
              </a:ext>
            </a:extLst>
          </p:cNvPr>
          <p:cNvSpPr txBox="1">
            <a:spLocks/>
          </p:cNvSpPr>
          <p:nvPr/>
        </p:nvSpPr>
        <p:spPr>
          <a:xfrm>
            <a:off x="2488367" y="3747541"/>
            <a:ext cx="4339653" cy="12109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36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u="none" dirty="0">
              <a:solidFill>
                <a:schemeClr val="tx1"/>
              </a:solidFill>
            </a:endParaRPr>
          </a:p>
          <a:p>
            <a:pPr marL="182880" indent="-182880" defTabSz="3657600">
              <a:spcBef>
                <a:spcPts val="0"/>
              </a:spcBef>
              <a:defRPr/>
            </a:pPr>
            <a:r>
              <a:rPr lang="en-US" sz="1600" b="0" u="none" dirty="0"/>
              <a:t>Use bullets for clarity</a:t>
            </a:r>
          </a:p>
          <a:p>
            <a:pPr marL="182880" indent="-182880" defTabSz="3657600">
              <a:spcBef>
                <a:spcPts val="0"/>
              </a:spcBef>
              <a:defRPr/>
            </a:pPr>
            <a:r>
              <a:rPr lang="en-US" sz="1600" b="0" u="none" dirty="0"/>
              <a:t>Always label charts and graphs</a:t>
            </a:r>
          </a:p>
          <a:p>
            <a:pPr marL="182880" indent="-182880" defTabSz="3657600">
              <a:spcBef>
                <a:spcPts val="0"/>
              </a:spcBef>
              <a:defRPr/>
            </a:pPr>
            <a:r>
              <a:rPr lang="en-US" sz="1600" dirty="0"/>
              <a:t>Describe each graphic for accessibility purposes</a:t>
            </a:r>
            <a:endParaRPr lang="en-US" sz="1600" b="0" u="none" dirty="0"/>
          </a:p>
        </p:txBody>
      </p:sp>
    </p:spTree>
    <p:extLst>
      <p:ext uri="{BB962C8B-B14F-4D97-AF65-F5344CB8AC3E}">
        <p14:creationId xmlns:p14="http://schemas.microsoft.com/office/powerpoint/2010/main" val="56470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0343" y="870085"/>
            <a:ext cx="7871982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DISCUSSION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0343" y="1842851"/>
            <a:ext cx="7871982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u="none" dirty="0"/>
              <a:t>Major findings, significance of the study,</a:t>
            </a:r>
            <a:r>
              <a:rPr lang="en-US" sz="1600" b="0" u="none" baseline="0" dirty="0"/>
              <a:t> impact on the research community. Interpretation- what do your results mean?</a:t>
            </a:r>
            <a:endParaRPr lang="en-US" sz="1600" b="0" u="none" dirty="0"/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4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0343" y="870085"/>
            <a:ext cx="7871982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LIMITATIONS/FUTURE DIRECTIONS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0343" y="1842851"/>
            <a:ext cx="7871982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u="none" dirty="0"/>
              <a:t>Applications,</a:t>
            </a:r>
            <a:r>
              <a:rPr lang="en-US" sz="1600" b="0" u="none" baseline="0" dirty="0"/>
              <a:t> how the study can be used by other researchers, how you may take the study forward with more research. What new questions might you ask as a result of this new knowledge?</a:t>
            </a:r>
            <a:endParaRPr lang="en-US" sz="1600" b="0" u="none" dirty="0"/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0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09D7-B378-D149-86CF-32D94A853C3F}"/>
              </a:ext>
            </a:extLst>
          </p:cNvPr>
          <p:cNvSpPr txBox="1">
            <a:spLocks/>
          </p:cNvSpPr>
          <p:nvPr/>
        </p:nvSpPr>
        <p:spPr>
          <a:xfrm>
            <a:off x="620343" y="870085"/>
            <a:ext cx="7871982" cy="63770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ACKNOWLEGEMENTS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52A33-0729-A842-AF4E-8174EAB2CA14}"/>
              </a:ext>
            </a:extLst>
          </p:cNvPr>
          <p:cNvSpPr txBox="1">
            <a:spLocks/>
          </p:cNvSpPr>
          <p:nvPr/>
        </p:nvSpPr>
        <p:spPr>
          <a:xfrm>
            <a:off x="620343" y="1842851"/>
            <a:ext cx="7871982" cy="330956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u="none" dirty="0"/>
              <a:t>Funding sources and other professional thank-</a:t>
            </a:r>
            <a:r>
              <a:rPr lang="en-US" sz="1600" b="0" u="none" dirty="0" err="1"/>
              <a:t>yous</a:t>
            </a:r>
            <a:r>
              <a:rPr lang="en-US" sz="1600" b="0" u="none" dirty="0"/>
              <a:t>, including your mentor(s), and department. Do not thank friends or family here- keep it professional.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MD-flag-background-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1500"/>
          </a:xfrm>
          <a:prstGeom prst="rect">
            <a:avLst/>
          </a:prstGeom>
        </p:spPr>
      </p:pic>
      <p:pic>
        <p:nvPicPr>
          <p:cNvPr id="7" name="Picture 6" descr="UMBC-primary-logo-CMYK-on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7" y="86177"/>
            <a:ext cx="1749252" cy="4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280</Words>
  <Application>Microsoft Office PowerPoint</Application>
  <PresentationFormat>On-screen Show (16:9)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Jim Lord</dc:creator>
  <cp:lastModifiedBy>Michael Mower</cp:lastModifiedBy>
  <cp:revision>11</cp:revision>
  <dcterms:created xsi:type="dcterms:W3CDTF">2019-04-02T18:59:22Z</dcterms:created>
  <dcterms:modified xsi:type="dcterms:W3CDTF">2025-01-06T14:26:35Z</dcterms:modified>
</cp:coreProperties>
</file>