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56" r:id="rId2"/>
  </p:sldIdLst>
  <p:sldSz cx="36576000" cy="27432000"/>
  <p:notesSz cx="6858000" cy="9144000"/>
  <p:defaultTextStyle>
    <a:defPPr>
      <a:defRPr lang="en-US"/>
    </a:defPPr>
    <a:lvl1pPr marL="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1pPr>
    <a:lvl2pPr marL="182880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2pPr>
    <a:lvl3pPr marL="365760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3pPr>
    <a:lvl4pPr marL="548640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4pPr>
    <a:lvl5pPr marL="731520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5pPr>
    <a:lvl6pPr marL="914400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6pPr>
    <a:lvl7pPr marL="1097280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7pPr>
    <a:lvl8pPr marL="1280160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8pPr>
    <a:lvl9pPr marL="1463040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0" userDrawn="1">
          <p15:clr>
            <a:srgbClr val="A4A3A4"/>
          </p15:clr>
        </p15:guide>
        <p15:guide id="2" pos="115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93" autoAdjust="0"/>
    <p:restoredTop sz="94660"/>
  </p:normalViewPr>
  <p:slideViewPr>
    <p:cSldViewPr snapToGrid="0" showGuides="1">
      <p:cViewPr varScale="1">
        <p:scale>
          <a:sx n="21" d="100"/>
          <a:sy n="21" d="100"/>
        </p:scale>
        <p:origin x="1334" y="43"/>
      </p:cViewPr>
      <p:guideLst>
        <p:guide orient="horz" pos="8640"/>
        <p:guide pos="115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378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A2F-4862-97E6-838EAB3FE7D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A2F-4862-97E6-838EAB3FE7D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A2F-4862-97E6-838EAB3FE7D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A2F-4862-97E6-838EAB3FE7DD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A2F-4862-97E6-838EAB3FE7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EB-42EB-A04E-F09B5437167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EB-42EB-A04E-F09B5437167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BEB-42EB-A04E-F09B543716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097303000"/>
        <c:axId val="-2098168664"/>
        <c:axId val="0"/>
      </c:bar3DChart>
      <c:catAx>
        <c:axId val="-2097303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98168664"/>
        <c:crosses val="autoZero"/>
        <c:auto val="1"/>
        <c:lblAlgn val="ctr"/>
        <c:lblOffset val="100"/>
        <c:noMultiLvlLbl val="0"/>
      </c:catAx>
      <c:valAx>
        <c:axId val="-2098168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97303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8B924F-76F7-4CD6-9EA9-1B03B8A3633F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E795B-5215-47B8-A549-DF05080F5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7876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4489452"/>
            <a:ext cx="31089600" cy="9550400"/>
          </a:xfrm>
          <a:prstGeom prst="rect">
            <a:avLst/>
          </a:prstGeom>
        </p:spPr>
        <p:txBody>
          <a:bodyPr anchor="b"/>
          <a:lstStyle>
            <a:lvl1pPr algn="ctr">
              <a:defRPr sz="2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14408152"/>
            <a:ext cx="27432000" cy="6623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9600"/>
            </a:lvl1pPr>
            <a:lvl2pPr marL="1828800" indent="0" algn="ctr">
              <a:buNone/>
              <a:defRPr sz="8000"/>
            </a:lvl2pPr>
            <a:lvl3pPr marL="3657600" indent="0" algn="ctr">
              <a:buNone/>
              <a:defRPr sz="7200"/>
            </a:lvl3pPr>
            <a:lvl4pPr marL="5486400" indent="0" algn="ctr">
              <a:buNone/>
              <a:defRPr sz="6400"/>
            </a:lvl4pPr>
            <a:lvl5pPr marL="7315200" indent="0" algn="ctr">
              <a:buNone/>
              <a:defRPr sz="6400"/>
            </a:lvl5pPr>
            <a:lvl6pPr marL="9144000" indent="0" algn="ctr">
              <a:buNone/>
              <a:defRPr sz="6400"/>
            </a:lvl6pPr>
            <a:lvl7pPr marL="10972800" indent="0" algn="ctr">
              <a:buNone/>
              <a:defRPr sz="6400"/>
            </a:lvl7pPr>
            <a:lvl8pPr marL="12801600" indent="0" algn="ctr">
              <a:buNone/>
              <a:defRPr sz="6400"/>
            </a:lvl8pPr>
            <a:lvl9pPr marL="14630400" indent="0" algn="ctr">
              <a:buNone/>
              <a:defRPr sz="6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MD-flag-background-pp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153746"/>
            <a:ext cx="36599518" cy="2301773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25634360" y="25721706"/>
            <a:ext cx="59735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</a:rPr>
              <a:t>April 16, 2025</a:t>
            </a:r>
          </a:p>
        </p:txBody>
      </p:sp>
      <p:pic>
        <p:nvPicPr>
          <p:cNvPr id="21" name="Picture 20" descr="UMBC-primary-logo-CMYK-on-black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565" y="25454926"/>
            <a:ext cx="6808077" cy="156843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40E3A0C-2964-4579-9F4B-45211130FCD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5811" y="23047399"/>
            <a:ext cx="4170189" cy="4212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78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3657600" rtl="0" eaLnBrk="1" latinLnBrk="0" hangingPunct="1">
        <a:lnSpc>
          <a:spcPct val="90000"/>
        </a:lnSpc>
        <a:spcBef>
          <a:spcPct val="0"/>
        </a:spcBef>
        <a:buNone/>
        <a:defRPr sz="17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0" indent="-914400" algn="ctr" defTabSz="3657600" rtl="0" eaLnBrk="1" latinLnBrk="0" hangingPunct="1">
        <a:lnSpc>
          <a:spcPct val="90000"/>
        </a:lnSpc>
        <a:spcBef>
          <a:spcPts val="4000"/>
        </a:spcBef>
        <a:buFont typeface="Arial" panose="020B0604020202020204" pitchFamily="34" charset="0"/>
        <a:buChar char="•"/>
        <a:defRPr sz="6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84E780-DE38-4A1A-9210-30D4B4AA3010}"/>
              </a:ext>
            </a:extLst>
          </p:cNvPr>
          <p:cNvSpPr txBox="1"/>
          <p:nvPr/>
        </p:nvSpPr>
        <p:spPr>
          <a:xfrm>
            <a:off x="2514600" y="769765"/>
            <a:ext cx="31546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600" dirty="0"/>
              <a:t>Your Title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76A8C1-AF9A-4051-8D9B-B647221DF4E3}"/>
              </a:ext>
            </a:extLst>
          </p:cNvPr>
          <p:cNvSpPr txBox="1"/>
          <p:nvPr/>
        </p:nvSpPr>
        <p:spPr>
          <a:xfrm>
            <a:off x="2514600" y="3167249"/>
            <a:ext cx="32181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Your name, and the names of co-researchers, in order of importance</a:t>
            </a:r>
          </a:p>
          <a:p>
            <a:pPr algn="ctr"/>
            <a:r>
              <a:rPr lang="en-US" sz="6000" dirty="0"/>
              <a:t>University of Maryland, Baltimore County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04A1E0-B821-4587-A250-BD11D34E8F98}"/>
              </a:ext>
            </a:extLst>
          </p:cNvPr>
          <p:cNvSpPr txBox="1"/>
          <p:nvPr/>
        </p:nvSpPr>
        <p:spPr>
          <a:xfrm>
            <a:off x="11558882" y="5918834"/>
            <a:ext cx="13512800" cy="178972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/>
              <a:t>Results</a:t>
            </a:r>
          </a:p>
          <a:p>
            <a:pPr algn="ctr"/>
            <a:endParaRPr lang="en-US" sz="6000" b="1" dirty="0"/>
          </a:p>
          <a:p>
            <a:pPr marL="0" marR="0" indent="0" algn="ctr" defTabSz="3657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0" u="none" dirty="0"/>
              <a:t>Findings, data, graphs and figures</a:t>
            </a:r>
          </a:p>
          <a:p>
            <a:pPr marL="0" marR="0" indent="0" algn="ctr" defTabSz="3657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5400" b="0" u="none" dirty="0">
              <a:solidFill>
                <a:schemeClr val="tx1"/>
              </a:solidFill>
            </a:endParaRPr>
          </a:p>
          <a:p>
            <a:pPr marL="342900" marR="0" lvl="0" indent="-200660" algn="l" rtl="0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Font typeface="Tahoma"/>
              <a:buNone/>
            </a:pPr>
            <a:endParaRPr lang="en-US" sz="5400" b="0" i="0" u="none" strike="noStrike" cap="none" baseline="0" dirty="0">
              <a:solidFill>
                <a:schemeClr val="tx1"/>
              </a:solidFill>
              <a:latin typeface="+mn-lt"/>
              <a:ea typeface="Tahoma"/>
              <a:cs typeface="Tahoma"/>
              <a:sym typeface="Tahoma"/>
            </a:endParaRPr>
          </a:p>
          <a:p>
            <a:pPr marL="0" marR="0" indent="0" algn="ctr" defTabSz="3657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5400" b="0" i="0" u="none" strike="noStrike" cap="none" baseline="0" dirty="0">
              <a:solidFill>
                <a:schemeClr val="tx1"/>
              </a:solidFill>
              <a:latin typeface="+mn-lt"/>
              <a:ea typeface="Tahoma"/>
              <a:cs typeface="Tahoma"/>
              <a:sym typeface="Tahoma"/>
            </a:endParaRPr>
          </a:p>
          <a:p>
            <a:pPr marL="0" marR="0" indent="0" algn="ctr" defTabSz="3657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5400" b="0" i="0" u="none" strike="noStrike" cap="none" baseline="0" dirty="0">
              <a:solidFill>
                <a:schemeClr val="tx1"/>
              </a:solidFill>
              <a:latin typeface="+mn-lt"/>
              <a:ea typeface="Tahoma"/>
              <a:cs typeface="Tahoma"/>
              <a:sym typeface="Tahoma"/>
            </a:endParaRPr>
          </a:p>
          <a:p>
            <a:pPr marL="0" marR="0" indent="0" algn="ctr" defTabSz="3657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5400" b="0" i="0" u="none" strike="noStrike" cap="none" baseline="0" dirty="0">
              <a:solidFill>
                <a:schemeClr val="tx1"/>
              </a:solidFill>
              <a:latin typeface="+mn-lt"/>
              <a:ea typeface="Tahoma"/>
              <a:cs typeface="Tahoma"/>
              <a:sym typeface="Tahoma"/>
            </a:endParaRPr>
          </a:p>
          <a:p>
            <a:pPr marL="0" marR="0" indent="0" algn="ctr" defTabSz="3657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0" i="0" u="none" strike="noStrike" cap="none" baseline="0" dirty="0">
                <a:solidFill>
                  <a:schemeClr val="tx1"/>
                </a:solidFill>
                <a:latin typeface="+mn-lt"/>
                <a:ea typeface="Tahoma"/>
                <a:cs typeface="Tahoma"/>
                <a:sym typeface="Tahoma"/>
              </a:rPr>
              <a:t> </a:t>
            </a:r>
          </a:p>
          <a:p>
            <a:pPr marL="0" marR="0" indent="0" algn="ctr" defTabSz="3657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5400" b="0" i="0" u="none" strike="noStrike" cap="none" baseline="0" dirty="0">
              <a:solidFill>
                <a:schemeClr val="tx1"/>
              </a:solidFill>
              <a:latin typeface="+mn-lt"/>
              <a:ea typeface="Tahoma"/>
              <a:cs typeface="Tahoma"/>
              <a:sym typeface="Tahoma"/>
            </a:endParaRPr>
          </a:p>
          <a:p>
            <a:pPr marL="0" marR="0" indent="0" algn="ctr" defTabSz="3657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5400" b="0" i="0" u="none" strike="noStrike" cap="none" baseline="0" dirty="0">
              <a:solidFill>
                <a:schemeClr val="tx1"/>
              </a:solidFill>
              <a:latin typeface="+mn-lt"/>
              <a:ea typeface="Tahoma"/>
              <a:cs typeface="Tahoma"/>
              <a:sym typeface="Tahoma"/>
            </a:endParaRPr>
          </a:p>
          <a:p>
            <a:pPr marL="0" marR="0" indent="0" algn="ctr" defTabSz="3657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5400" b="0" u="none" dirty="0">
              <a:solidFill>
                <a:schemeClr val="tx1"/>
              </a:solidFill>
            </a:endParaRPr>
          </a:p>
          <a:p>
            <a:pPr marL="685800" marR="0" indent="-685800" algn="ctr" defTabSz="3657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5400" b="0" u="none" dirty="0"/>
              <a:t>Use bullets for clarity</a:t>
            </a:r>
          </a:p>
          <a:p>
            <a:pPr marL="685800" marR="0" indent="-685800" algn="ctr" defTabSz="3657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5400" b="0" u="none" dirty="0"/>
              <a:t>Always label charts and graphs</a:t>
            </a:r>
          </a:p>
          <a:p>
            <a:pPr marL="0" marR="0" indent="0" algn="ctr" defTabSz="3657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5400" b="0" u="none" dirty="0"/>
          </a:p>
          <a:p>
            <a:pPr marL="0" marR="0" indent="0" algn="ctr" defTabSz="3657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5400" b="0" u="none" dirty="0"/>
          </a:p>
          <a:p>
            <a:pPr marL="0" marR="0" indent="0" algn="ctr" defTabSz="3657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5400" b="0" u="none" dirty="0"/>
          </a:p>
          <a:p>
            <a:pPr marL="0" marR="0" indent="0" algn="ctr" defTabSz="3657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5400" b="0" u="none" dirty="0"/>
          </a:p>
          <a:p>
            <a:pPr marL="0" marR="0" indent="0" algn="ctr" defTabSz="3657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5400" b="0" u="none" dirty="0"/>
          </a:p>
          <a:p>
            <a:pPr marL="0" marR="0" indent="0" algn="ctr" defTabSz="3657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5400" b="0" u="none" dirty="0"/>
          </a:p>
          <a:p>
            <a:pPr algn="ctr"/>
            <a:endParaRPr lang="en-US" sz="60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B98E95-5611-4CAB-9A87-B419DBF6A3C1}"/>
              </a:ext>
            </a:extLst>
          </p:cNvPr>
          <p:cNvSpPr txBox="1"/>
          <p:nvPr/>
        </p:nvSpPr>
        <p:spPr>
          <a:xfrm>
            <a:off x="1805807" y="5572072"/>
            <a:ext cx="8864600" cy="180049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/>
              <a:t>Background</a:t>
            </a:r>
            <a:endParaRPr lang="en-US" sz="6000" b="1" dirty="0"/>
          </a:p>
          <a:p>
            <a:pPr algn="ctr"/>
            <a:r>
              <a:rPr lang="en-US" sz="4800" b="0" dirty="0"/>
              <a:t>This should be written as an introduction to your topic and with language that</a:t>
            </a:r>
            <a:r>
              <a:rPr lang="en-US" sz="4800" b="0" baseline="0" dirty="0"/>
              <a:t> a </a:t>
            </a:r>
            <a:r>
              <a:rPr lang="en-US" sz="4800" b="0" dirty="0"/>
              <a:t>non-specialist in the field can understand. Define terms. Discuss previous work in the field (from your lit review).</a:t>
            </a:r>
          </a:p>
          <a:p>
            <a:pPr algn="ctr"/>
            <a:endParaRPr lang="en-US" sz="6000" b="0" dirty="0"/>
          </a:p>
          <a:p>
            <a:pPr algn="ctr"/>
            <a:r>
              <a:rPr lang="en-US" sz="6000" b="1" u="sng" dirty="0"/>
              <a:t>Research Question</a:t>
            </a:r>
          </a:p>
          <a:p>
            <a:pPr marL="0" marR="0" lvl="1" indent="0" algn="ctr" defTabSz="3657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0" dirty="0"/>
              <a:t>Your research objective/hypothesis should clearly state the problem under study and why it is significant. </a:t>
            </a:r>
            <a:r>
              <a:rPr lang="en-US" sz="4800" b="0" i="0" u="none" strike="noStrike" cap="none" baseline="0" dirty="0">
                <a:solidFill>
                  <a:schemeClr val="tx1"/>
                </a:solidFill>
                <a:latin typeface="+mn-lt"/>
                <a:ea typeface="Tahoma"/>
                <a:cs typeface="Tahoma"/>
                <a:sym typeface="Tahoma"/>
              </a:rPr>
              <a:t>Will it resolve this problem for the first time or in a way that has not succeeded previously?</a:t>
            </a:r>
          </a:p>
          <a:p>
            <a:pPr algn="ctr"/>
            <a:endParaRPr lang="en-US" sz="6000" b="0" dirty="0"/>
          </a:p>
          <a:p>
            <a:pPr algn="ctr"/>
            <a:r>
              <a:rPr lang="en-US" sz="6000" b="1" u="sng" dirty="0"/>
              <a:t>Methods</a:t>
            </a:r>
          </a:p>
          <a:p>
            <a:pPr algn="ctr"/>
            <a:r>
              <a:rPr lang="en-US" sz="4800" b="0" dirty="0"/>
              <a:t>How did you study</a:t>
            </a:r>
            <a:r>
              <a:rPr lang="en-US" sz="4800" b="0" baseline="0" dirty="0"/>
              <a:t> your subject?  What tools, measures, participants, procedures, theories, histories, equipment, materials,  etc. did you use?</a:t>
            </a:r>
            <a:endParaRPr lang="en-US" sz="4800" b="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CEFDDC-6134-485A-BC68-A023830DF537}"/>
              </a:ext>
            </a:extLst>
          </p:cNvPr>
          <p:cNvSpPr txBox="1"/>
          <p:nvPr/>
        </p:nvSpPr>
        <p:spPr>
          <a:xfrm>
            <a:off x="26204645" y="5525034"/>
            <a:ext cx="8478331" cy="179125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/>
              <a:t>Discussion</a:t>
            </a:r>
          </a:p>
          <a:p>
            <a:pPr algn="ctr"/>
            <a:r>
              <a:rPr lang="en-US" sz="4800" b="0" u="none" dirty="0"/>
              <a:t>Major findings, significance of the study,</a:t>
            </a:r>
            <a:r>
              <a:rPr lang="en-US" sz="4800" b="0" u="none" baseline="0" dirty="0"/>
              <a:t> impact on the research community. Interpretation- what do your results mean?</a:t>
            </a:r>
            <a:endParaRPr lang="en-US" sz="4800" b="0" u="none" dirty="0"/>
          </a:p>
          <a:p>
            <a:pPr algn="ctr"/>
            <a:endParaRPr lang="en-US" sz="5400" b="0" u="none" dirty="0"/>
          </a:p>
          <a:p>
            <a:pPr algn="ctr"/>
            <a:r>
              <a:rPr lang="en-US" sz="6000" b="1" u="sng" dirty="0"/>
              <a:t>Future Directions</a:t>
            </a:r>
          </a:p>
          <a:p>
            <a:pPr algn="ctr"/>
            <a:r>
              <a:rPr lang="en-US" sz="4800" b="0" u="none" dirty="0"/>
              <a:t>Applications,</a:t>
            </a:r>
            <a:r>
              <a:rPr lang="en-US" sz="4800" b="0" u="none" baseline="0" dirty="0"/>
              <a:t> how the study can be used by other researchers, how you may take the study forward with more research. What new questions might you ask as a result of this new knowledge?</a:t>
            </a:r>
            <a:endParaRPr lang="en-US" sz="4800" b="0" u="none" dirty="0"/>
          </a:p>
          <a:p>
            <a:pPr algn="ctr"/>
            <a:endParaRPr lang="en-US" sz="6000" b="1" u="sng" dirty="0"/>
          </a:p>
          <a:p>
            <a:pPr algn="ctr"/>
            <a:r>
              <a:rPr lang="en-US" sz="6000" b="1" u="sng" dirty="0"/>
              <a:t>Acknowledgements</a:t>
            </a:r>
          </a:p>
          <a:p>
            <a:pPr algn="ctr"/>
            <a:r>
              <a:rPr lang="en-US" sz="4800" b="0" u="none" dirty="0"/>
              <a:t>Funding sources and other professional thank-</a:t>
            </a:r>
            <a:r>
              <a:rPr lang="en-US" sz="4800" b="0" u="none" dirty="0" err="1"/>
              <a:t>yous</a:t>
            </a:r>
            <a:r>
              <a:rPr lang="en-US" sz="4800" b="0" u="none" dirty="0"/>
              <a:t>, including your mentor(s), and department. Do not thank friends or family here- keep it professional.</a:t>
            </a:r>
          </a:p>
          <a:p>
            <a:pPr algn="ctr"/>
            <a:endParaRPr lang="en-US" sz="4800" b="0" u="none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9F2FC8C1-645E-4037-93EA-443F355822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3653084"/>
              </p:ext>
            </p:extLst>
          </p:nvPr>
        </p:nvGraphicFramePr>
        <p:xfrm>
          <a:off x="12400371" y="9503622"/>
          <a:ext cx="6299200" cy="482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582463BF-0B7F-4A0C-9B07-D298879C5A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0168333"/>
              </p:ext>
            </p:extLst>
          </p:nvPr>
        </p:nvGraphicFramePr>
        <p:xfrm>
          <a:off x="19187440" y="9503622"/>
          <a:ext cx="4966781" cy="4909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621F8D70-C05D-470E-ADD3-0454164CD1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0300" y="18370064"/>
            <a:ext cx="7010400" cy="466510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D65D253-9E3F-8774-615D-5D704F6FD039}"/>
              </a:ext>
            </a:extLst>
          </p:cNvPr>
          <p:cNvSpPr txBox="1"/>
          <p:nvPr/>
        </p:nvSpPr>
        <p:spPr>
          <a:xfrm>
            <a:off x="13888386" y="23277432"/>
            <a:ext cx="90982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Always caption charts and graphs and </a:t>
            </a:r>
          </a:p>
          <a:p>
            <a:pPr algn="ctr"/>
            <a:r>
              <a:rPr lang="en-US" sz="3200" dirty="0"/>
              <a:t>give credits for photos.</a:t>
            </a:r>
          </a:p>
        </p:txBody>
      </p:sp>
    </p:spTree>
    <p:extLst>
      <p:ext uri="{BB962C8B-B14F-4D97-AF65-F5344CB8AC3E}">
        <p14:creationId xmlns:p14="http://schemas.microsoft.com/office/powerpoint/2010/main" val="3710605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</TotalTime>
  <Words>251</Words>
  <Application>Microsoft Office PowerPoint</Application>
  <PresentationFormat>Custom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Mower</dc:creator>
  <cp:lastModifiedBy>Michael Mower</cp:lastModifiedBy>
  <cp:revision>22</cp:revision>
  <dcterms:created xsi:type="dcterms:W3CDTF">2017-03-31T13:25:59Z</dcterms:created>
  <dcterms:modified xsi:type="dcterms:W3CDTF">2025-01-06T14:39:09Z</dcterms:modified>
</cp:coreProperties>
</file>