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98" r:id="rId3"/>
    <p:sldId id="297" r:id="rId4"/>
    <p:sldId id="304" r:id="rId5"/>
    <p:sldId id="315" r:id="rId6"/>
    <p:sldId id="314" r:id="rId7"/>
    <p:sldId id="311" r:id="rId8"/>
    <p:sldId id="313" r:id="rId9"/>
    <p:sldId id="292" r:id="rId10"/>
    <p:sldId id="301" r:id="rId11"/>
    <p:sldId id="310" r:id="rId12"/>
    <p:sldId id="264" r:id="rId13"/>
    <p:sldId id="265" r:id="rId14"/>
    <p:sldId id="261" r:id="rId15"/>
    <p:sldId id="294" r:id="rId16"/>
    <p:sldId id="268" r:id="rId17"/>
    <p:sldId id="270" r:id="rId18"/>
    <p:sldId id="291" r:id="rId19"/>
    <p:sldId id="290" r:id="rId20"/>
    <p:sldId id="272" r:id="rId21"/>
    <p:sldId id="305" r:id="rId22"/>
    <p:sldId id="312" r:id="rId23"/>
    <p:sldId id="316" r:id="rId24"/>
    <p:sldId id="293" r:id="rId25"/>
    <p:sldId id="274" r:id="rId26"/>
    <p:sldId id="317" r:id="rId27"/>
    <p:sldId id="260" r:id="rId28"/>
    <p:sldId id="276"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Redding" initials="ER" lastIdx="1" clrIdx="0">
    <p:extLst>
      <p:ext uri="{19B8F6BF-5375-455C-9EA6-DF929625EA0E}">
        <p15:presenceInfo xmlns:p15="http://schemas.microsoft.com/office/powerpoint/2012/main" userId="S-1-5-21-1935655697-1336601894-1417001333-59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4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p:restoredTop sz="96327" autoAdjust="0"/>
  </p:normalViewPr>
  <p:slideViewPr>
    <p:cSldViewPr snapToGrid="0" snapToObjects="1">
      <p:cViewPr varScale="1">
        <p:scale>
          <a:sx n="164" d="100"/>
          <a:sy n="164" d="100"/>
        </p:scale>
        <p:origin x="584"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hyperlink" Target="https://www.ecfr.gov/current/title-21/chapter-I/subchapter-A/part-56" TargetMode="External"/><Relationship Id="rId2" Type="http://schemas.openxmlformats.org/officeDocument/2006/relationships/hyperlink" Target="https://olaw.nih.gov/home.htm" TargetMode="External"/><Relationship Id="rId1" Type="http://schemas.openxmlformats.org/officeDocument/2006/relationships/hyperlink" Target="https://www.hhs.gov/ohrp/regulations-and-policy/regulations/45-cfr-46/index.html" TargetMode="External"/><Relationship Id="rId6" Type="http://schemas.openxmlformats.org/officeDocument/2006/relationships/hyperlink" Target="https://www.ecfr.gov/current/title-34/subtitle-A/part-99?toc=1" TargetMode="External"/><Relationship Id="rId5" Type="http://schemas.openxmlformats.org/officeDocument/2006/relationships/hyperlink" Target="https://www.ecfr.gov/current/title-34/subtitle-A/part-97" TargetMode="External"/><Relationship Id="rId4" Type="http://schemas.openxmlformats.org/officeDocument/2006/relationships/hyperlink" Target="https://olaw.nih.gov/sites/default/files/phspolicylabanimals.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ecfr.gov/current/title-21/chapter-I/subchapter-A/part-56" TargetMode="External"/><Relationship Id="rId2" Type="http://schemas.openxmlformats.org/officeDocument/2006/relationships/hyperlink" Target="https://olaw.nih.gov/home.htm" TargetMode="External"/><Relationship Id="rId1" Type="http://schemas.openxmlformats.org/officeDocument/2006/relationships/hyperlink" Target="https://www.hhs.gov/ohrp/regulations-and-policy/regulations/45-cfr-46/index.html" TargetMode="External"/><Relationship Id="rId6" Type="http://schemas.openxmlformats.org/officeDocument/2006/relationships/hyperlink" Target="https://www.ecfr.gov/current/title-34/subtitle-A/part-99?toc=1" TargetMode="External"/><Relationship Id="rId5" Type="http://schemas.openxmlformats.org/officeDocument/2006/relationships/hyperlink" Target="https://www.ecfr.gov/current/title-34/subtitle-A/part-97" TargetMode="External"/><Relationship Id="rId4" Type="http://schemas.openxmlformats.org/officeDocument/2006/relationships/hyperlink" Target="https://olaw.nih.gov/sites/default/files/phspolicylabanimal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0A42D-157B-470F-BDDF-2E464884179C}" type="doc">
      <dgm:prSet loTypeId="urn:microsoft.com/office/officeart/2005/8/layout/pyramid1" loCatId="pyramid" qsTypeId="urn:microsoft.com/office/officeart/2005/8/quickstyle/simple1" qsCatId="simple" csTypeId="urn:microsoft.com/office/officeart/2005/8/colors/accent1_2" csCatId="accent1" phldr="1"/>
      <dgm:spPr/>
    </dgm:pt>
    <dgm:pt modelId="{E40731CE-9FA9-4EBD-A0F0-74C53F0F9B8E}">
      <dgm:prSet phldrT="[Text]" custT="1"/>
      <dgm:spPr>
        <a:solidFill>
          <a:srgbClr val="FFF3D9"/>
        </a:solidFill>
        <a:ln>
          <a:solidFill>
            <a:schemeClr val="tx1"/>
          </a:solidFill>
        </a:ln>
      </dgm:spPr>
      <dgm:t>
        <a:bodyPr anchor="b"/>
        <a:lstStyle/>
        <a:p>
          <a:r>
            <a:rPr lang="en-US" sz="1600" dirty="0"/>
            <a:t>Federal Regulations</a:t>
          </a:r>
        </a:p>
      </dgm:t>
    </dgm:pt>
    <dgm:pt modelId="{42894E31-C3B8-4ACD-AA79-95E7131650C1}" type="parTrans" cxnId="{1D5895DB-7551-4762-8A0C-6385F8718D6E}">
      <dgm:prSet/>
      <dgm:spPr/>
      <dgm:t>
        <a:bodyPr/>
        <a:lstStyle/>
        <a:p>
          <a:endParaRPr lang="en-US"/>
        </a:p>
      </dgm:t>
    </dgm:pt>
    <dgm:pt modelId="{53E54337-2EE4-4D0E-9E83-5070703CE9D0}" type="sibTrans" cxnId="{1D5895DB-7551-4762-8A0C-6385F8718D6E}">
      <dgm:prSet/>
      <dgm:spPr/>
      <dgm:t>
        <a:bodyPr/>
        <a:lstStyle/>
        <a:p>
          <a:endParaRPr lang="en-US"/>
        </a:p>
      </dgm:t>
    </dgm:pt>
    <dgm:pt modelId="{94093AB4-C01F-4BC1-A5D3-5F5EF5C2196D}">
      <dgm:prSet phldrT="[Text]" custT="1"/>
      <dgm:spPr>
        <a:solidFill>
          <a:srgbClr val="FEE3A8"/>
        </a:solidFill>
        <a:ln>
          <a:solidFill>
            <a:schemeClr val="tx1"/>
          </a:solidFill>
        </a:ln>
      </dgm:spPr>
      <dgm:t>
        <a:bodyPr/>
        <a:lstStyle/>
        <a:p>
          <a:r>
            <a:rPr lang="en-US" sz="1800" dirty="0"/>
            <a:t>State </a:t>
          </a:r>
        </a:p>
        <a:p>
          <a:r>
            <a:rPr lang="en-US" sz="1800" dirty="0"/>
            <a:t>Regulations</a:t>
          </a:r>
        </a:p>
      </dgm:t>
    </dgm:pt>
    <dgm:pt modelId="{0D8A851B-F59D-4281-A330-A0A5D6613449}" type="parTrans" cxnId="{7E77E697-24E6-49AB-90EE-9F3CCFF536F3}">
      <dgm:prSet/>
      <dgm:spPr/>
      <dgm:t>
        <a:bodyPr/>
        <a:lstStyle/>
        <a:p>
          <a:endParaRPr lang="en-US"/>
        </a:p>
      </dgm:t>
    </dgm:pt>
    <dgm:pt modelId="{19F3BA82-55D8-45FC-97C2-7D4CB0E5E366}" type="sibTrans" cxnId="{7E77E697-24E6-49AB-90EE-9F3CCFF536F3}">
      <dgm:prSet/>
      <dgm:spPr/>
      <dgm:t>
        <a:bodyPr/>
        <a:lstStyle/>
        <a:p>
          <a:endParaRPr lang="en-US"/>
        </a:p>
      </dgm:t>
    </dgm:pt>
    <dgm:pt modelId="{24826FCB-33E3-4D03-A8C4-CCEE973ED90E}">
      <dgm:prSet phldrT="[Text]" custT="1"/>
      <dgm:spPr>
        <a:solidFill>
          <a:srgbClr val="FED372"/>
        </a:solidFill>
        <a:ln>
          <a:solidFill>
            <a:schemeClr val="tx1"/>
          </a:solidFill>
        </a:ln>
      </dgm:spPr>
      <dgm:t>
        <a:bodyPr/>
        <a:lstStyle/>
        <a:p>
          <a:r>
            <a:rPr lang="en-US" sz="1800" dirty="0"/>
            <a:t>UMBC Policies and Procedures</a:t>
          </a:r>
        </a:p>
      </dgm:t>
    </dgm:pt>
    <dgm:pt modelId="{47FC54D0-8B28-4FF7-82D6-192C3BF0574A}" type="parTrans" cxnId="{2C3A2405-D8CF-4383-A0E1-C4827D65129A}">
      <dgm:prSet/>
      <dgm:spPr/>
      <dgm:t>
        <a:bodyPr/>
        <a:lstStyle/>
        <a:p>
          <a:endParaRPr lang="en-US"/>
        </a:p>
      </dgm:t>
    </dgm:pt>
    <dgm:pt modelId="{C8A4AB4C-097A-41D8-8C7A-6550144C5F19}" type="sibTrans" cxnId="{2C3A2405-D8CF-4383-A0E1-C4827D65129A}">
      <dgm:prSet/>
      <dgm:spPr/>
      <dgm:t>
        <a:bodyPr/>
        <a:lstStyle/>
        <a:p>
          <a:endParaRPr lang="en-US"/>
        </a:p>
      </dgm:t>
    </dgm:pt>
    <dgm:pt modelId="{F9AD080B-28B7-4CA7-A5EC-7B638E8F1449}">
      <dgm:prSet phldrT="[Text]" custT="1"/>
      <dgm:spPr>
        <a:solidFill>
          <a:srgbClr val="FDB414"/>
        </a:solidFill>
        <a:ln>
          <a:solidFill>
            <a:schemeClr val="tx1"/>
          </a:solidFill>
        </a:ln>
      </dgm:spPr>
      <dgm:t>
        <a:bodyPr/>
        <a:lstStyle/>
        <a:p>
          <a:r>
            <a:rPr lang="en-US" sz="1800" dirty="0"/>
            <a:t>Compliance Committees</a:t>
          </a:r>
        </a:p>
      </dgm:t>
    </dgm:pt>
    <dgm:pt modelId="{EB7234D2-AB17-4173-8E2F-B143703C1735}" type="parTrans" cxnId="{22411FE4-43A2-4B1D-B532-0879A056DF78}">
      <dgm:prSet/>
      <dgm:spPr/>
      <dgm:t>
        <a:bodyPr/>
        <a:lstStyle/>
        <a:p>
          <a:endParaRPr lang="en-US"/>
        </a:p>
      </dgm:t>
    </dgm:pt>
    <dgm:pt modelId="{51914656-CD08-4DE7-AE53-C45CD38B2764}" type="sibTrans" cxnId="{22411FE4-43A2-4B1D-B532-0879A056DF78}">
      <dgm:prSet/>
      <dgm:spPr/>
      <dgm:t>
        <a:bodyPr/>
        <a:lstStyle/>
        <a:p>
          <a:endParaRPr lang="en-US"/>
        </a:p>
      </dgm:t>
    </dgm:pt>
    <dgm:pt modelId="{3DC462BC-D462-4704-AB9A-D6188C8F9CF0}">
      <dgm:prSet phldrT="[Text]" custT="1"/>
      <dgm:spPr>
        <a:ln>
          <a:solidFill>
            <a:schemeClr val="tx1"/>
          </a:solidFill>
        </a:ln>
      </dgm:spPr>
      <dgm:t>
        <a:bodyPr/>
        <a:lstStyle/>
        <a:p>
          <a:r>
            <a:rPr lang="en-US" sz="1400" dirty="0"/>
            <a:t>University Administration</a:t>
          </a:r>
        </a:p>
      </dgm:t>
    </dgm:pt>
    <dgm:pt modelId="{C6F990F9-F3E4-4076-8A2D-BE9F1C1E2398}" type="parTrans" cxnId="{919B3999-19CA-41C2-8DAC-D9985D37CACC}">
      <dgm:prSet/>
      <dgm:spPr/>
      <dgm:t>
        <a:bodyPr/>
        <a:lstStyle/>
        <a:p>
          <a:endParaRPr lang="en-US"/>
        </a:p>
      </dgm:t>
    </dgm:pt>
    <dgm:pt modelId="{BB0E86AD-DFCA-49EE-A3C6-93B50E2F3041}" type="sibTrans" cxnId="{919B3999-19CA-41C2-8DAC-D9985D37CACC}">
      <dgm:prSet/>
      <dgm:spPr/>
      <dgm:t>
        <a:bodyPr/>
        <a:lstStyle/>
        <a:p>
          <a:endParaRPr lang="en-US"/>
        </a:p>
      </dgm:t>
    </dgm:pt>
    <dgm:pt modelId="{1BC04490-7BBD-4B54-A0B9-93EE2BD5FAAA}">
      <dgm:prSet phldrT="[Text]" custT="1"/>
      <dgm:spPr>
        <a:ln>
          <a:solidFill>
            <a:schemeClr val="tx1"/>
          </a:solidFill>
        </a:ln>
      </dgm:spPr>
      <dgm:t>
        <a:bodyPr/>
        <a:lstStyle/>
        <a:p>
          <a:pPr>
            <a:buFont typeface="Arial" panose="020B0604020202020204" pitchFamily="34" charset="0"/>
            <a:buChar char="•"/>
          </a:pPr>
          <a:r>
            <a:rPr lang="en-US" sz="1400" dirty="0"/>
            <a:t>IRB (Human Subjects)</a:t>
          </a:r>
        </a:p>
      </dgm:t>
    </dgm:pt>
    <dgm:pt modelId="{47D3380E-B52C-4EB1-AEE5-08914386DFCA}" type="parTrans" cxnId="{860E1800-FCAB-4A4B-B512-069F59113CB5}">
      <dgm:prSet/>
      <dgm:spPr/>
      <dgm:t>
        <a:bodyPr/>
        <a:lstStyle/>
        <a:p>
          <a:endParaRPr lang="en-US"/>
        </a:p>
      </dgm:t>
    </dgm:pt>
    <dgm:pt modelId="{9E53DC58-693F-417E-B977-22FC67A723B6}" type="sibTrans" cxnId="{860E1800-FCAB-4A4B-B512-069F59113CB5}">
      <dgm:prSet/>
      <dgm:spPr/>
      <dgm:t>
        <a:bodyPr/>
        <a:lstStyle/>
        <a:p>
          <a:endParaRPr lang="en-US"/>
        </a:p>
      </dgm:t>
    </dgm:pt>
    <dgm:pt modelId="{021FBF60-7410-4F0B-99E3-38DF0E013359}">
      <dgm:prSet phldrT="[Text]" custT="1"/>
      <dgm:spPr>
        <a:ln>
          <a:solidFill>
            <a:schemeClr val="tx1"/>
          </a:solidFill>
        </a:ln>
      </dgm:spPr>
      <dgm:t>
        <a:bodyPr/>
        <a:lstStyle/>
        <a:p>
          <a:pPr>
            <a:buFont typeface="Arial" panose="020B0604020202020204" pitchFamily="34" charset="0"/>
            <a:buChar char="•"/>
          </a:pPr>
          <a:r>
            <a:rPr lang="en-US" sz="1400" dirty="0"/>
            <a:t>IACUC (Animal Use)</a:t>
          </a:r>
        </a:p>
      </dgm:t>
    </dgm:pt>
    <dgm:pt modelId="{39798B2E-9482-448B-B94F-1B9BE725AC51}" type="parTrans" cxnId="{C14D4851-C940-49E3-B0C1-1A6BD2DCD443}">
      <dgm:prSet/>
      <dgm:spPr/>
      <dgm:t>
        <a:bodyPr/>
        <a:lstStyle/>
        <a:p>
          <a:endParaRPr lang="en-US"/>
        </a:p>
      </dgm:t>
    </dgm:pt>
    <dgm:pt modelId="{348B39B3-3821-4158-9D07-AD59D4AD944E}" type="sibTrans" cxnId="{C14D4851-C940-49E3-B0C1-1A6BD2DCD443}">
      <dgm:prSet/>
      <dgm:spPr/>
      <dgm:t>
        <a:bodyPr/>
        <a:lstStyle/>
        <a:p>
          <a:endParaRPr lang="en-US"/>
        </a:p>
      </dgm:t>
    </dgm:pt>
    <dgm:pt modelId="{9C69CADF-4B8B-449F-8562-5E78F5E4CD71}">
      <dgm:prSet phldrT="[Text]" custT="1"/>
      <dgm:spPr>
        <a:ln>
          <a:solidFill>
            <a:schemeClr val="tx1"/>
          </a:solidFill>
        </a:ln>
      </dgm:spPr>
      <dgm:t>
        <a:bodyPr/>
        <a:lstStyle/>
        <a:p>
          <a:pPr>
            <a:buFont typeface="Arial" panose="020B0604020202020204" pitchFamily="34" charset="0"/>
            <a:buChar char="•"/>
          </a:pPr>
          <a:r>
            <a:rPr lang="en-US" sz="1400" dirty="0"/>
            <a:t>IBC (Biosafety)</a:t>
          </a:r>
        </a:p>
      </dgm:t>
    </dgm:pt>
    <dgm:pt modelId="{87AACFB5-78F8-4517-A588-1FFF720D58B2}" type="parTrans" cxnId="{206873AF-1E09-4332-AA2B-BDE0822E8965}">
      <dgm:prSet/>
      <dgm:spPr/>
      <dgm:t>
        <a:bodyPr/>
        <a:lstStyle/>
        <a:p>
          <a:endParaRPr lang="en-US"/>
        </a:p>
      </dgm:t>
    </dgm:pt>
    <dgm:pt modelId="{14D6AB5D-65D8-46DD-8486-08DC9CC311D6}" type="sibTrans" cxnId="{206873AF-1E09-4332-AA2B-BDE0822E8965}">
      <dgm:prSet/>
      <dgm:spPr/>
      <dgm:t>
        <a:bodyPr/>
        <a:lstStyle/>
        <a:p>
          <a:endParaRPr lang="en-US"/>
        </a:p>
      </dgm:t>
    </dgm:pt>
    <dgm:pt modelId="{8A1E43B8-36C7-4A17-A38B-70CC95F30710}">
      <dgm:prSet phldrT="[Text]" custT="1"/>
      <dgm:spPr>
        <a:ln>
          <a:solidFill>
            <a:schemeClr val="tx1"/>
          </a:solidFill>
        </a:ln>
      </dgm:spPr>
      <dgm:t>
        <a:bodyPr/>
        <a:lstStyle/>
        <a:p>
          <a:pPr>
            <a:buFont typeface="Arial" panose="020B0604020202020204" pitchFamily="34" charset="0"/>
            <a:buNone/>
          </a:pPr>
          <a:r>
            <a:rPr lang="en-US" sz="900" dirty="0"/>
            <a:t>DHHS 	(</a:t>
          </a:r>
          <a:r>
            <a:rPr lang="en-US" sz="900" dirty="0">
              <a:hlinkClick xmlns:r="http://schemas.openxmlformats.org/officeDocument/2006/relationships" r:id="rId1"/>
            </a:rPr>
            <a:t>45 CFR 46</a:t>
          </a:r>
          <a:r>
            <a:rPr lang="en-US" sz="900" dirty="0"/>
            <a:t>)		         </a:t>
          </a:r>
          <a:r>
            <a:rPr lang="en-US" sz="900" dirty="0">
              <a:hlinkClick xmlns:r="http://schemas.openxmlformats.org/officeDocument/2006/relationships" r:id="rId2"/>
            </a:rPr>
            <a:t>OLAW</a:t>
          </a:r>
          <a:r>
            <a:rPr lang="en-US" sz="900" dirty="0"/>
            <a:t>		</a:t>
          </a:r>
        </a:p>
      </dgm:t>
    </dgm:pt>
    <dgm:pt modelId="{AA9295E1-7360-4F25-92F8-30227A7FA61C}" type="parTrans" cxnId="{0971BC1B-507A-4F86-853A-40AF86B149A0}">
      <dgm:prSet/>
      <dgm:spPr/>
      <dgm:t>
        <a:bodyPr/>
        <a:lstStyle/>
        <a:p>
          <a:endParaRPr lang="en-US"/>
        </a:p>
      </dgm:t>
    </dgm:pt>
    <dgm:pt modelId="{0942E5E4-9B1F-49DB-A848-E62549741E6D}" type="sibTrans" cxnId="{0971BC1B-507A-4F86-853A-40AF86B149A0}">
      <dgm:prSet/>
      <dgm:spPr/>
      <dgm:t>
        <a:bodyPr/>
        <a:lstStyle/>
        <a:p>
          <a:endParaRPr lang="en-US"/>
        </a:p>
      </dgm:t>
    </dgm:pt>
    <dgm:pt modelId="{D8629791-6F04-42EF-8EFC-989D52CDDF7E}">
      <dgm:prSet phldrT="[Text]" custT="1"/>
      <dgm:spPr>
        <a:ln>
          <a:solidFill>
            <a:schemeClr val="tx1"/>
          </a:solidFill>
        </a:ln>
      </dgm:spPr>
      <dgm:t>
        <a:bodyPr/>
        <a:lstStyle/>
        <a:p>
          <a:pPr>
            <a:buFont typeface="Arial" panose="020B0604020202020204" pitchFamily="34" charset="0"/>
            <a:buNone/>
          </a:pPr>
          <a:r>
            <a:rPr lang="en-US" sz="900" dirty="0"/>
            <a:t>FDA	(</a:t>
          </a:r>
          <a:r>
            <a:rPr lang="en-US" sz="900" dirty="0">
              <a:hlinkClick xmlns:r="http://schemas.openxmlformats.org/officeDocument/2006/relationships" r:id="rId3"/>
            </a:rPr>
            <a:t>21 CFR 56</a:t>
          </a:r>
          <a:r>
            <a:rPr lang="en-US" sz="900" dirty="0"/>
            <a:t>)		           </a:t>
          </a:r>
          <a:r>
            <a:rPr lang="en-US" sz="900" dirty="0">
              <a:hlinkClick xmlns:r="http://schemas.openxmlformats.org/officeDocument/2006/relationships" r:id="rId4"/>
            </a:rPr>
            <a:t>PHS</a:t>
          </a:r>
          <a:endParaRPr lang="en-US" sz="900" dirty="0"/>
        </a:p>
      </dgm:t>
    </dgm:pt>
    <dgm:pt modelId="{A49F7053-F810-4BDE-BDBF-51ED451DD972}" type="parTrans" cxnId="{59EBFBD7-4E7C-4320-878F-D8486A8B6485}">
      <dgm:prSet/>
      <dgm:spPr/>
      <dgm:t>
        <a:bodyPr/>
        <a:lstStyle/>
        <a:p>
          <a:endParaRPr lang="en-US"/>
        </a:p>
      </dgm:t>
    </dgm:pt>
    <dgm:pt modelId="{6A8A9474-C372-4233-A37A-A097F01A8C5E}" type="sibTrans" cxnId="{59EBFBD7-4E7C-4320-878F-D8486A8B6485}">
      <dgm:prSet/>
      <dgm:spPr/>
      <dgm:t>
        <a:bodyPr/>
        <a:lstStyle/>
        <a:p>
          <a:endParaRPr lang="en-US"/>
        </a:p>
      </dgm:t>
    </dgm:pt>
    <dgm:pt modelId="{05B7B071-F06C-41A3-9E82-309DC22FB3B0}">
      <dgm:prSet phldrT="[Text]" custT="1"/>
      <dgm:spPr>
        <a:ln>
          <a:solidFill>
            <a:schemeClr val="tx1"/>
          </a:solidFill>
        </a:ln>
      </dgm:spPr>
      <dgm:t>
        <a:bodyPr/>
        <a:lstStyle/>
        <a:p>
          <a:pPr>
            <a:buFont typeface="Arial" panose="020B0604020202020204" pitchFamily="34" charset="0"/>
            <a:buNone/>
          </a:pPr>
          <a:r>
            <a:rPr lang="en-US" sz="900" dirty="0"/>
            <a:t>USDE	(</a:t>
          </a:r>
          <a:r>
            <a:rPr lang="en-US" sz="900" dirty="0">
              <a:hlinkClick xmlns:r="http://schemas.openxmlformats.org/officeDocument/2006/relationships" r:id="rId5"/>
            </a:rPr>
            <a:t>34 CFR 97 </a:t>
          </a:r>
          <a:r>
            <a:rPr lang="en-US" sz="900" dirty="0"/>
            <a:t>; </a:t>
          </a:r>
          <a:r>
            <a:rPr lang="en-US" sz="900" dirty="0">
              <a:hlinkClick xmlns:r="http://schemas.openxmlformats.org/officeDocument/2006/relationships" r:id="rId6"/>
            </a:rPr>
            <a:t>34 CFR 99</a:t>
          </a:r>
          <a:r>
            <a:rPr lang="en-US" sz="900" dirty="0"/>
            <a:t>)	           NIH</a:t>
          </a:r>
        </a:p>
      </dgm:t>
    </dgm:pt>
    <dgm:pt modelId="{07B5CD9D-2D4F-4C1E-8DB2-135BF3ACE20C}" type="parTrans" cxnId="{0C16DAA9-6817-43EA-AC4D-DCA926E2CED0}">
      <dgm:prSet/>
      <dgm:spPr/>
      <dgm:t>
        <a:bodyPr/>
        <a:lstStyle/>
        <a:p>
          <a:endParaRPr lang="en-US"/>
        </a:p>
      </dgm:t>
    </dgm:pt>
    <dgm:pt modelId="{1177CB03-AD8E-44C7-A339-118B3155CC61}" type="sibTrans" cxnId="{0C16DAA9-6817-43EA-AC4D-DCA926E2CED0}">
      <dgm:prSet/>
      <dgm:spPr/>
      <dgm:t>
        <a:bodyPr/>
        <a:lstStyle/>
        <a:p>
          <a:endParaRPr lang="en-US"/>
        </a:p>
      </dgm:t>
    </dgm:pt>
    <dgm:pt modelId="{C0DAFAEF-B7EB-4D71-9C7F-FC2F14B242A6}">
      <dgm:prSet phldrT="[Text]" custT="1"/>
      <dgm:spPr>
        <a:ln>
          <a:solidFill>
            <a:schemeClr val="tx1"/>
          </a:solidFill>
        </a:ln>
      </dgm:spPr>
      <dgm:t>
        <a:bodyPr/>
        <a:lstStyle/>
        <a:p>
          <a:r>
            <a:rPr lang="en-US" sz="1400" dirty="0"/>
            <a:t>State of Maryland</a:t>
          </a:r>
        </a:p>
      </dgm:t>
    </dgm:pt>
    <dgm:pt modelId="{D559ECC5-9641-4AC6-9ECA-F3FCFD231AAF}" type="parTrans" cxnId="{EA205D22-AB50-4EB3-8906-519E506190BA}">
      <dgm:prSet/>
      <dgm:spPr/>
      <dgm:t>
        <a:bodyPr/>
        <a:lstStyle/>
        <a:p>
          <a:endParaRPr lang="en-US"/>
        </a:p>
      </dgm:t>
    </dgm:pt>
    <dgm:pt modelId="{A3BE13FA-014B-48F8-AA46-17FC58863421}" type="sibTrans" cxnId="{EA205D22-AB50-4EB3-8906-519E506190BA}">
      <dgm:prSet/>
      <dgm:spPr/>
      <dgm:t>
        <a:bodyPr/>
        <a:lstStyle/>
        <a:p>
          <a:endParaRPr lang="en-US"/>
        </a:p>
      </dgm:t>
    </dgm:pt>
    <dgm:pt modelId="{98F3589D-52D0-444C-9334-C754ED6DCBD9}">
      <dgm:prSet phldrT="[Text]" custT="1"/>
      <dgm:spPr>
        <a:ln>
          <a:solidFill>
            <a:schemeClr val="tx1"/>
          </a:solidFill>
        </a:ln>
      </dgm:spPr>
      <dgm:t>
        <a:bodyPr/>
        <a:lstStyle/>
        <a:p>
          <a:r>
            <a:rPr lang="en-US" sz="1400" dirty="0"/>
            <a:t>University System of Maryland</a:t>
          </a:r>
        </a:p>
      </dgm:t>
    </dgm:pt>
    <dgm:pt modelId="{13AEA3BC-ACFE-47C0-8CFA-828838BC23A4}" type="parTrans" cxnId="{1563E56F-C4E4-4ED0-AE50-675504DDB9C9}">
      <dgm:prSet/>
      <dgm:spPr/>
      <dgm:t>
        <a:bodyPr/>
        <a:lstStyle/>
        <a:p>
          <a:endParaRPr lang="en-US"/>
        </a:p>
      </dgm:t>
    </dgm:pt>
    <dgm:pt modelId="{86601E63-2FBF-4958-A26A-0A223D7DC338}" type="sibTrans" cxnId="{1563E56F-C4E4-4ED0-AE50-675504DDB9C9}">
      <dgm:prSet/>
      <dgm:spPr/>
      <dgm:t>
        <a:bodyPr/>
        <a:lstStyle/>
        <a:p>
          <a:endParaRPr lang="en-US"/>
        </a:p>
      </dgm:t>
    </dgm:pt>
    <dgm:pt modelId="{56395495-718F-40FF-A91F-C12C398FE22E}">
      <dgm:prSet phldrT="[Text]" custT="1"/>
      <dgm:spPr>
        <a:ln>
          <a:solidFill>
            <a:schemeClr val="tx1"/>
          </a:solidFill>
        </a:ln>
      </dgm:spPr>
      <dgm:t>
        <a:bodyPr/>
        <a:lstStyle/>
        <a:p>
          <a:r>
            <a:rPr lang="en-US" sz="1400" dirty="0"/>
            <a:t>Office of Research and Creative Achievement (ORCA)</a:t>
          </a:r>
        </a:p>
      </dgm:t>
    </dgm:pt>
    <dgm:pt modelId="{7A82C81E-CB41-436B-893C-228D352A53F6}" type="parTrans" cxnId="{AB1F2802-891A-45F5-A130-689A641E03DC}">
      <dgm:prSet/>
      <dgm:spPr/>
      <dgm:t>
        <a:bodyPr/>
        <a:lstStyle/>
        <a:p>
          <a:endParaRPr lang="en-US"/>
        </a:p>
      </dgm:t>
    </dgm:pt>
    <dgm:pt modelId="{A1C9C08B-46F3-466F-BCBB-249F3DBF51F5}" type="sibTrans" cxnId="{AB1F2802-891A-45F5-A130-689A641E03DC}">
      <dgm:prSet/>
      <dgm:spPr/>
      <dgm:t>
        <a:bodyPr/>
        <a:lstStyle/>
        <a:p>
          <a:endParaRPr lang="en-US"/>
        </a:p>
      </dgm:t>
    </dgm:pt>
    <dgm:pt modelId="{7D03AF86-7A0D-4424-A6CB-1741D934A6F9}">
      <dgm:prSet phldrT="[Text]" custT="1"/>
      <dgm:spPr>
        <a:ln>
          <a:solidFill>
            <a:schemeClr val="tx1"/>
          </a:solidFill>
        </a:ln>
      </dgm:spPr>
      <dgm:t>
        <a:bodyPr/>
        <a:lstStyle/>
        <a:p>
          <a:pPr>
            <a:buFont typeface="Arial" panose="020B0604020202020204" pitchFamily="34" charset="0"/>
            <a:buNone/>
          </a:pPr>
          <a:r>
            <a:rPr lang="en-US" sz="800" b="1" u="none" dirty="0"/>
            <a:t>	</a:t>
          </a:r>
          <a:r>
            <a:rPr lang="en-US" sz="900" b="1" u="none" dirty="0"/>
            <a:t>	</a:t>
          </a:r>
          <a:r>
            <a:rPr lang="en-US" sz="900" b="1" u="sng" dirty="0"/>
            <a:t>IRB</a:t>
          </a:r>
          <a:r>
            <a:rPr lang="en-US" sz="900" b="1" u="none" dirty="0"/>
            <a:t>				</a:t>
          </a:r>
          <a:r>
            <a:rPr lang="en-US" sz="900" b="1" u="sng" dirty="0"/>
            <a:t>IACUC/IBC</a:t>
          </a:r>
        </a:p>
      </dgm:t>
    </dgm:pt>
    <dgm:pt modelId="{BB0CDB6A-DBC8-42FA-87E6-626A0B4347A7}" type="parTrans" cxnId="{CF89FD72-223F-4BDF-8832-0F7E2934BCCB}">
      <dgm:prSet/>
      <dgm:spPr/>
      <dgm:t>
        <a:bodyPr/>
        <a:lstStyle/>
        <a:p>
          <a:endParaRPr lang="en-US"/>
        </a:p>
      </dgm:t>
    </dgm:pt>
    <dgm:pt modelId="{95C4361C-D37D-401A-AD13-758A2C0C891E}" type="sibTrans" cxnId="{CF89FD72-223F-4BDF-8832-0F7E2934BCCB}">
      <dgm:prSet/>
      <dgm:spPr/>
      <dgm:t>
        <a:bodyPr/>
        <a:lstStyle/>
        <a:p>
          <a:endParaRPr lang="en-US"/>
        </a:p>
      </dgm:t>
    </dgm:pt>
    <dgm:pt modelId="{1ECD4FAF-B2FA-47ED-AC69-2D49960B8624}" type="pres">
      <dgm:prSet presAssocID="{17E0A42D-157B-470F-BDDF-2E464884179C}" presName="Name0" presStyleCnt="0">
        <dgm:presLayoutVars>
          <dgm:dir/>
          <dgm:animLvl val="lvl"/>
          <dgm:resizeHandles val="exact"/>
        </dgm:presLayoutVars>
      </dgm:prSet>
      <dgm:spPr/>
    </dgm:pt>
    <dgm:pt modelId="{F8D94BCE-B0F4-4AA8-9ADA-329EC016C54D}" type="pres">
      <dgm:prSet presAssocID="{E40731CE-9FA9-4EBD-A0F0-74C53F0F9B8E}" presName="Name8" presStyleCnt="0"/>
      <dgm:spPr/>
    </dgm:pt>
    <dgm:pt modelId="{38A143B8-4783-4AF2-91B8-A30984486BA8}" type="pres">
      <dgm:prSet presAssocID="{E40731CE-9FA9-4EBD-A0F0-74C53F0F9B8E}" presName="acctBkgd" presStyleLbl="alignAcc1" presStyleIdx="0" presStyleCnt="4" custLinFactNeighborX="0"/>
      <dgm:spPr/>
    </dgm:pt>
    <dgm:pt modelId="{5449C803-467B-4A1B-ACFB-AE7126DB13E2}" type="pres">
      <dgm:prSet presAssocID="{E40731CE-9FA9-4EBD-A0F0-74C53F0F9B8E}" presName="acctTx" presStyleLbl="alignAcc1" presStyleIdx="0" presStyleCnt="4">
        <dgm:presLayoutVars>
          <dgm:bulletEnabled val="1"/>
        </dgm:presLayoutVars>
      </dgm:prSet>
      <dgm:spPr/>
    </dgm:pt>
    <dgm:pt modelId="{05BAEC59-FB89-43E6-85BA-9E7E8A01F08E}" type="pres">
      <dgm:prSet presAssocID="{E40731CE-9FA9-4EBD-A0F0-74C53F0F9B8E}" presName="level" presStyleLbl="node1" presStyleIdx="0" presStyleCnt="4">
        <dgm:presLayoutVars>
          <dgm:chMax val="1"/>
          <dgm:bulletEnabled val="1"/>
        </dgm:presLayoutVars>
      </dgm:prSet>
      <dgm:spPr/>
    </dgm:pt>
    <dgm:pt modelId="{E66C72C0-BDD6-4285-8799-9E73F24E7EF9}" type="pres">
      <dgm:prSet presAssocID="{E40731CE-9FA9-4EBD-A0F0-74C53F0F9B8E}" presName="levelTx" presStyleLbl="revTx" presStyleIdx="0" presStyleCnt="0">
        <dgm:presLayoutVars>
          <dgm:chMax val="1"/>
          <dgm:bulletEnabled val="1"/>
        </dgm:presLayoutVars>
      </dgm:prSet>
      <dgm:spPr/>
    </dgm:pt>
    <dgm:pt modelId="{5BBCCE8B-0995-4865-8140-4A7729332DEA}" type="pres">
      <dgm:prSet presAssocID="{94093AB4-C01F-4BC1-A5D3-5F5EF5C2196D}" presName="Name8" presStyleCnt="0"/>
      <dgm:spPr/>
    </dgm:pt>
    <dgm:pt modelId="{E43F4D8E-556E-44F8-A7F8-3A45417571DF}" type="pres">
      <dgm:prSet presAssocID="{94093AB4-C01F-4BC1-A5D3-5F5EF5C2196D}" presName="acctBkgd" presStyleLbl="alignAcc1" presStyleIdx="1" presStyleCnt="4" custLinFactNeighborX="-13" custLinFactNeighborY="-492"/>
      <dgm:spPr/>
    </dgm:pt>
    <dgm:pt modelId="{DCD0D465-6BAF-41F9-B2F5-6F56D37C04E9}" type="pres">
      <dgm:prSet presAssocID="{94093AB4-C01F-4BC1-A5D3-5F5EF5C2196D}" presName="acctTx" presStyleLbl="alignAcc1" presStyleIdx="1" presStyleCnt="4">
        <dgm:presLayoutVars>
          <dgm:bulletEnabled val="1"/>
        </dgm:presLayoutVars>
      </dgm:prSet>
      <dgm:spPr/>
    </dgm:pt>
    <dgm:pt modelId="{7B34C984-042B-4922-8BE7-62044EC8C309}" type="pres">
      <dgm:prSet presAssocID="{94093AB4-C01F-4BC1-A5D3-5F5EF5C2196D}" presName="level" presStyleLbl="node1" presStyleIdx="1" presStyleCnt="4">
        <dgm:presLayoutVars>
          <dgm:chMax val="1"/>
          <dgm:bulletEnabled val="1"/>
        </dgm:presLayoutVars>
      </dgm:prSet>
      <dgm:spPr/>
    </dgm:pt>
    <dgm:pt modelId="{49693B2B-87E6-4A18-A073-330CF7CD0729}" type="pres">
      <dgm:prSet presAssocID="{94093AB4-C01F-4BC1-A5D3-5F5EF5C2196D}" presName="levelTx" presStyleLbl="revTx" presStyleIdx="0" presStyleCnt="0">
        <dgm:presLayoutVars>
          <dgm:chMax val="1"/>
          <dgm:bulletEnabled val="1"/>
        </dgm:presLayoutVars>
      </dgm:prSet>
      <dgm:spPr/>
    </dgm:pt>
    <dgm:pt modelId="{3CA933B2-F26F-4CE5-A8BC-4B6FE0E4D5F6}" type="pres">
      <dgm:prSet presAssocID="{24826FCB-33E3-4D03-A8C4-CCEE973ED90E}" presName="Name8" presStyleCnt="0"/>
      <dgm:spPr/>
    </dgm:pt>
    <dgm:pt modelId="{8752183D-F6C4-4E60-A86A-F7B5C35B11D0}" type="pres">
      <dgm:prSet presAssocID="{24826FCB-33E3-4D03-A8C4-CCEE973ED90E}" presName="acctBkgd" presStyleLbl="alignAcc1" presStyleIdx="2" presStyleCnt="4"/>
      <dgm:spPr/>
    </dgm:pt>
    <dgm:pt modelId="{96AEC086-58F4-4B14-B528-12FD8AF7A4CA}" type="pres">
      <dgm:prSet presAssocID="{24826FCB-33E3-4D03-A8C4-CCEE973ED90E}" presName="acctTx" presStyleLbl="alignAcc1" presStyleIdx="2" presStyleCnt="4">
        <dgm:presLayoutVars>
          <dgm:bulletEnabled val="1"/>
        </dgm:presLayoutVars>
      </dgm:prSet>
      <dgm:spPr/>
    </dgm:pt>
    <dgm:pt modelId="{F56AFC69-4C28-4BCA-90EA-ECF76D009D1B}" type="pres">
      <dgm:prSet presAssocID="{24826FCB-33E3-4D03-A8C4-CCEE973ED90E}" presName="level" presStyleLbl="node1" presStyleIdx="2" presStyleCnt="4">
        <dgm:presLayoutVars>
          <dgm:chMax val="1"/>
          <dgm:bulletEnabled val="1"/>
        </dgm:presLayoutVars>
      </dgm:prSet>
      <dgm:spPr/>
    </dgm:pt>
    <dgm:pt modelId="{7431CD92-A88A-4422-8296-15C9440E7882}" type="pres">
      <dgm:prSet presAssocID="{24826FCB-33E3-4D03-A8C4-CCEE973ED90E}" presName="levelTx" presStyleLbl="revTx" presStyleIdx="0" presStyleCnt="0">
        <dgm:presLayoutVars>
          <dgm:chMax val="1"/>
          <dgm:bulletEnabled val="1"/>
        </dgm:presLayoutVars>
      </dgm:prSet>
      <dgm:spPr/>
    </dgm:pt>
    <dgm:pt modelId="{15837612-49A9-491D-B92D-9C93F5016EA7}" type="pres">
      <dgm:prSet presAssocID="{F9AD080B-28B7-4CA7-A5EC-7B638E8F1449}" presName="Name8" presStyleCnt="0"/>
      <dgm:spPr/>
    </dgm:pt>
    <dgm:pt modelId="{7F6D7E26-1AE5-4ACC-8456-B0A557F3EAA5}" type="pres">
      <dgm:prSet presAssocID="{F9AD080B-28B7-4CA7-A5EC-7B638E8F1449}" presName="acctBkgd" presStyleLbl="alignAcc1" presStyleIdx="3" presStyleCnt="4"/>
      <dgm:spPr/>
    </dgm:pt>
    <dgm:pt modelId="{51172347-6BD7-495A-81F6-C1D165E18EFD}" type="pres">
      <dgm:prSet presAssocID="{F9AD080B-28B7-4CA7-A5EC-7B638E8F1449}" presName="acctTx" presStyleLbl="alignAcc1" presStyleIdx="3" presStyleCnt="4">
        <dgm:presLayoutVars>
          <dgm:bulletEnabled val="1"/>
        </dgm:presLayoutVars>
      </dgm:prSet>
      <dgm:spPr/>
    </dgm:pt>
    <dgm:pt modelId="{C5518519-7DDC-4F74-8398-C046062A0203}" type="pres">
      <dgm:prSet presAssocID="{F9AD080B-28B7-4CA7-A5EC-7B638E8F1449}" presName="level" presStyleLbl="node1" presStyleIdx="3" presStyleCnt="4">
        <dgm:presLayoutVars>
          <dgm:chMax val="1"/>
          <dgm:bulletEnabled val="1"/>
        </dgm:presLayoutVars>
      </dgm:prSet>
      <dgm:spPr/>
    </dgm:pt>
    <dgm:pt modelId="{41D343DB-1015-4D8A-A415-A3CA06B72E9C}" type="pres">
      <dgm:prSet presAssocID="{F9AD080B-28B7-4CA7-A5EC-7B638E8F1449}" presName="levelTx" presStyleLbl="revTx" presStyleIdx="0" presStyleCnt="0">
        <dgm:presLayoutVars>
          <dgm:chMax val="1"/>
          <dgm:bulletEnabled val="1"/>
        </dgm:presLayoutVars>
      </dgm:prSet>
      <dgm:spPr/>
    </dgm:pt>
  </dgm:ptLst>
  <dgm:cxnLst>
    <dgm:cxn modelId="{860E1800-FCAB-4A4B-B512-069F59113CB5}" srcId="{F9AD080B-28B7-4CA7-A5EC-7B638E8F1449}" destId="{1BC04490-7BBD-4B54-A0B9-93EE2BD5FAAA}" srcOrd="0" destOrd="0" parTransId="{47D3380E-B52C-4EB1-AEE5-08914386DFCA}" sibTransId="{9E53DC58-693F-417E-B977-22FC67A723B6}"/>
    <dgm:cxn modelId="{AB1F2802-891A-45F5-A130-689A641E03DC}" srcId="{24826FCB-33E3-4D03-A8C4-CCEE973ED90E}" destId="{56395495-718F-40FF-A91F-C12C398FE22E}" srcOrd="1" destOrd="0" parTransId="{7A82C81E-CB41-436B-893C-228D352A53F6}" sibTransId="{A1C9C08B-46F3-466F-BCBB-249F3DBF51F5}"/>
    <dgm:cxn modelId="{2C3A2405-D8CF-4383-A0E1-C4827D65129A}" srcId="{17E0A42D-157B-470F-BDDF-2E464884179C}" destId="{24826FCB-33E3-4D03-A8C4-CCEE973ED90E}" srcOrd="2" destOrd="0" parTransId="{47FC54D0-8B28-4FF7-82D6-192C3BF0574A}" sibTransId="{C8A4AB4C-097A-41D8-8C7A-6550144C5F19}"/>
    <dgm:cxn modelId="{B9A0AE10-81C0-4EBC-9DE1-569FDAB1C7DB}" type="presOf" srcId="{1BC04490-7BBD-4B54-A0B9-93EE2BD5FAAA}" destId="{7F6D7E26-1AE5-4ACC-8456-B0A557F3EAA5}" srcOrd="0" destOrd="0" presId="urn:microsoft.com/office/officeart/2005/8/layout/pyramid1"/>
    <dgm:cxn modelId="{B8D3F711-6B2C-4566-95A8-230E99F82AFC}" type="presOf" srcId="{021FBF60-7410-4F0B-99E3-38DF0E013359}" destId="{51172347-6BD7-495A-81F6-C1D165E18EFD}" srcOrd="1" destOrd="1" presId="urn:microsoft.com/office/officeart/2005/8/layout/pyramid1"/>
    <dgm:cxn modelId="{99C5C51A-B9EF-4D06-A3A9-2EB29BB649C1}" type="presOf" srcId="{F9AD080B-28B7-4CA7-A5EC-7B638E8F1449}" destId="{C5518519-7DDC-4F74-8398-C046062A0203}" srcOrd="0" destOrd="0" presId="urn:microsoft.com/office/officeart/2005/8/layout/pyramid1"/>
    <dgm:cxn modelId="{0971BC1B-507A-4F86-853A-40AF86B149A0}" srcId="{E40731CE-9FA9-4EBD-A0F0-74C53F0F9B8E}" destId="{8A1E43B8-36C7-4A17-A38B-70CC95F30710}" srcOrd="1" destOrd="0" parTransId="{AA9295E1-7360-4F25-92F8-30227A7FA61C}" sibTransId="{0942E5E4-9B1F-49DB-A848-E62549741E6D}"/>
    <dgm:cxn modelId="{EA205D22-AB50-4EB3-8906-519E506190BA}" srcId="{94093AB4-C01F-4BC1-A5D3-5F5EF5C2196D}" destId="{C0DAFAEF-B7EB-4D71-9C7F-FC2F14B242A6}" srcOrd="0" destOrd="0" parTransId="{D559ECC5-9641-4AC6-9ECA-F3FCFD231AAF}" sibTransId="{A3BE13FA-014B-48F8-AA46-17FC58863421}"/>
    <dgm:cxn modelId="{FC33B226-01FF-4368-9B71-52D281A290BC}" type="presOf" srcId="{021FBF60-7410-4F0B-99E3-38DF0E013359}" destId="{7F6D7E26-1AE5-4ACC-8456-B0A557F3EAA5}" srcOrd="0" destOrd="1" presId="urn:microsoft.com/office/officeart/2005/8/layout/pyramid1"/>
    <dgm:cxn modelId="{6942A128-21C5-4E84-930B-9303AD55F615}" type="presOf" srcId="{D8629791-6F04-42EF-8EFC-989D52CDDF7E}" destId="{5449C803-467B-4A1B-ACFB-AE7126DB13E2}" srcOrd="1" destOrd="2" presId="urn:microsoft.com/office/officeart/2005/8/layout/pyramid1"/>
    <dgm:cxn modelId="{A2BFAA29-C05B-4224-901B-6A6A1C4647C8}" type="presOf" srcId="{7D03AF86-7A0D-4424-A6CB-1741D934A6F9}" destId="{38A143B8-4783-4AF2-91B8-A30984486BA8}" srcOrd="0" destOrd="0" presId="urn:microsoft.com/office/officeart/2005/8/layout/pyramid1"/>
    <dgm:cxn modelId="{99FBDC35-D35E-4B14-ADAF-117C71C68321}" type="presOf" srcId="{05B7B071-F06C-41A3-9E82-309DC22FB3B0}" destId="{38A143B8-4783-4AF2-91B8-A30984486BA8}" srcOrd="0" destOrd="3" presId="urn:microsoft.com/office/officeart/2005/8/layout/pyramid1"/>
    <dgm:cxn modelId="{CB8CBE37-B4DC-4AB4-831F-F2F82CE0D912}" type="presOf" srcId="{05B7B071-F06C-41A3-9E82-309DC22FB3B0}" destId="{5449C803-467B-4A1B-ACFB-AE7126DB13E2}" srcOrd="1" destOrd="3" presId="urn:microsoft.com/office/officeart/2005/8/layout/pyramid1"/>
    <dgm:cxn modelId="{4241643A-4E87-4858-8534-56211E2A0572}" type="presOf" srcId="{17E0A42D-157B-470F-BDDF-2E464884179C}" destId="{1ECD4FAF-B2FA-47ED-AC69-2D49960B8624}" srcOrd="0" destOrd="0" presId="urn:microsoft.com/office/officeart/2005/8/layout/pyramid1"/>
    <dgm:cxn modelId="{94D8F63C-3E84-4B9A-A704-080A443055D8}" type="presOf" srcId="{98F3589D-52D0-444C-9334-C754ED6DCBD9}" destId="{E43F4D8E-556E-44F8-A7F8-3A45417571DF}" srcOrd="0" destOrd="1" presId="urn:microsoft.com/office/officeart/2005/8/layout/pyramid1"/>
    <dgm:cxn modelId="{61852241-5250-46AE-801A-938A1D82F300}" type="presOf" srcId="{98F3589D-52D0-444C-9334-C754ED6DCBD9}" destId="{DCD0D465-6BAF-41F9-B2F5-6F56D37C04E9}" srcOrd="1" destOrd="1" presId="urn:microsoft.com/office/officeart/2005/8/layout/pyramid1"/>
    <dgm:cxn modelId="{C14D4851-C940-49E3-B0C1-1A6BD2DCD443}" srcId="{F9AD080B-28B7-4CA7-A5EC-7B638E8F1449}" destId="{021FBF60-7410-4F0B-99E3-38DF0E013359}" srcOrd="1" destOrd="0" parTransId="{39798B2E-9482-448B-B94F-1B9BE725AC51}" sibTransId="{348B39B3-3821-4158-9D07-AD59D4AD944E}"/>
    <dgm:cxn modelId="{3F34C157-EB97-4107-B22F-8C065AA482EB}" type="presOf" srcId="{C0DAFAEF-B7EB-4D71-9C7F-FC2F14B242A6}" destId="{E43F4D8E-556E-44F8-A7F8-3A45417571DF}" srcOrd="0" destOrd="0" presId="urn:microsoft.com/office/officeart/2005/8/layout/pyramid1"/>
    <dgm:cxn modelId="{80B8785A-BA8C-449C-AC97-571A33B75DB9}" type="presOf" srcId="{C0DAFAEF-B7EB-4D71-9C7F-FC2F14B242A6}" destId="{DCD0D465-6BAF-41F9-B2F5-6F56D37C04E9}" srcOrd="1" destOrd="0" presId="urn:microsoft.com/office/officeart/2005/8/layout/pyramid1"/>
    <dgm:cxn modelId="{BA02CF68-6EB7-437A-A13B-D4125D9ECE43}" type="presOf" srcId="{3DC462BC-D462-4704-AB9A-D6188C8F9CF0}" destId="{8752183D-F6C4-4E60-A86A-F7B5C35B11D0}" srcOrd="0" destOrd="0" presId="urn:microsoft.com/office/officeart/2005/8/layout/pyramid1"/>
    <dgm:cxn modelId="{1563E56F-C4E4-4ED0-AE50-675504DDB9C9}" srcId="{94093AB4-C01F-4BC1-A5D3-5F5EF5C2196D}" destId="{98F3589D-52D0-444C-9334-C754ED6DCBD9}" srcOrd="1" destOrd="0" parTransId="{13AEA3BC-ACFE-47C0-8CFA-828838BC23A4}" sibTransId="{86601E63-2FBF-4958-A26A-0A223D7DC338}"/>
    <dgm:cxn modelId="{745C3570-9BCB-4390-B6BB-C456EBEFE49C}" type="presOf" srcId="{8A1E43B8-36C7-4A17-A38B-70CC95F30710}" destId="{5449C803-467B-4A1B-ACFB-AE7126DB13E2}" srcOrd="1" destOrd="1" presId="urn:microsoft.com/office/officeart/2005/8/layout/pyramid1"/>
    <dgm:cxn modelId="{952A4772-8689-49BA-A33E-1B798BB55961}" type="presOf" srcId="{3DC462BC-D462-4704-AB9A-D6188C8F9CF0}" destId="{96AEC086-58F4-4B14-B528-12FD8AF7A4CA}" srcOrd="1" destOrd="0" presId="urn:microsoft.com/office/officeart/2005/8/layout/pyramid1"/>
    <dgm:cxn modelId="{E9D36372-F8D8-4A19-9D72-0BA5343C6387}" type="presOf" srcId="{9C69CADF-4B8B-449F-8562-5E78F5E4CD71}" destId="{51172347-6BD7-495A-81F6-C1D165E18EFD}" srcOrd="1" destOrd="2" presId="urn:microsoft.com/office/officeart/2005/8/layout/pyramid1"/>
    <dgm:cxn modelId="{CF89FD72-223F-4BDF-8832-0F7E2934BCCB}" srcId="{E40731CE-9FA9-4EBD-A0F0-74C53F0F9B8E}" destId="{7D03AF86-7A0D-4424-A6CB-1741D934A6F9}" srcOrd="0" destOrd="0" parTransId="{BB0CDB6A-DBC8-42FA-87E6-626A0B4347A7}" sibTransId="{95C4361C-D37D-401A-AD13-758A2C0C891E}"/>
    <dgm:cxn modelId="{0625DE75-2531-4B42-BF67-2858313CFA3B}" type="presOf" srcId="{24826FCB-33E3-4D03-A8C4-CCEE973ED90E}" destId="{F56AFC69-4C28-4BCA-90EA-ECF76D009D1B}" srcOrd="0" destOrd="0" presId="urn:microsoft.com/office/officeart/2005/8/layout/pyramid1"/>
    <dgm:cxn modelId="{CF4AFB85-0840-401D-BED0-91ED22CBCE28}" type="presOf" srcId="{9C69CADF-4B8B-449F-8562-5E78F5E4CD71}" destId="{7F6D7E26-1AE5-4ACC-8456-B0A557F3EAA5}" srcOrd="0" destOrd="2" presId="urn:microsoft.com/office/officeart/2005/8/layout/pyramid1"/>
    <dgm:cxn modelId="{7E77E697-24E6-49AB-90EE-9F3CCFF536F3}" srcId="{17E0A42D-157B-470F-BDDF-2E464884179C}" destId="{94093AB4-C01F-4BC1-A5D3-5F5EF5C2196D}" srcOrd="1" destOrd="0" parTransId="{0D8A851B-F59D-4281-A330-A0A5D6613449}" sibTransId="{19F3BA82-55D8-45FC-97C2-7D4CB0E5E366}"/>
    <dgm:cxn modelId="{7307B698-660E-44CD-9182-3710E86891F8}" type="presOf" srcId="{F9AD080B-28B7-4CA7-A5EC-7B638E8F1449}" destId="{41D343DB-1015-4D8A-A415-A3CA06B72E9C}" srcOrd="1" destOrd="0" presId="urn:microsoft.com/office/officeart/2005/8/layout/pyramid1"/>
    <dgm:cxn modelId="{919B3999-19CA-41C2-8DAC-D9985D37CACC}" srcId="{24826FCB-33E3-4D03-A8C4-CCEE973ED90E}" destId="{3DC462BC-D462-4704-AB9A-D6188C8F9CF0}" srcOrd="0" destOrd="0" parTransId="{C6F990F9-F3E4-4076-8A2D-BE9F1C1E2398}" sibTransId="{BB0E86AD-DFCA-49EE-A3C6-93B50E2F3041}"/>
    <dgm:cxn modelId="{69219899-0008-4D3B-B339-D2BEEC5F1218}" type="presOf" srcId="{D8629791-6F04-42EF-8EFC-989D52CDDF7E}" destId="{38A143B8-4783-4AF2-91B8-A30984486BA8}" srcOrd="0" destOrd="2" presId="urn:microsoft.com/office/officeart/2005/8/layout/pyramid1"/>
    <dgm:cxn modelId="{7274F9A2-E2C1-4CB3-B3DA-EFD2C88AF701}" type="presOf" srcId="{94093AB4-C01F-4BC1-A5D3-5F5EF5C2196D}" destId="{49693B2B-87E6-4A18-A073-330CF7CD0729}" srcOrd="1" destOrd="0" presId="urn:microsoft.com/office/officeart/2005/8/layout/pyramid1"/>
    <dgm:cxn modelId="{0C16DAA9-6817-43EA-AC4D-DCA926E2CED0}" srcId="{E40731CE-9FA9-4EBD-A0F0-74C53F0F9B8E}" destId="{05B7B071-F06C-41A3-9E82-309DC22FB3B0}" srcOrd="3" destOrd="0" parTransId="{07B5CD9D-2D4F-4C1E-8DB2-135BF3ACE20C}" sibTransId="{1177CB03-AD8E-44C7-A339-118B3155CC61}"/>
    <dgm:cxn modelId="{206873AF-1E09-4332-AA2B-BDE0822E8965}" srcId="{F9AD080B-28B7-4CA7-A5EC-7B638E8F1449}" destId="{9C69CADF-4B8B-449F-8562-5E78F5E4CD71}" srcOrd="2" destOrd="0" parTransId="{87AACFB5-78F8-4517-A588-1FFF720D58B2}" sibTransId="{14D6AB5D-65D8-46DD-8486-08DC9CC311D6}"/>
    <dgm:cxn modelId="{425DC6C6-9930-41B4-BD2C-6017A8788113}" type="presOf" srcId="{24826FCB-33E3-4D03-A8C4-CCEE973ED90E}" destId="{7431CD92-A88A-4422-8296-15C9440E7882}" srcOrd="1" destOrd="0" presId="urn:microsoft.com/office/officeart/2005/8/layout/pyramid1"/>
    <dgm:cxn modelId="{98E8DDD6-7322-4A16-B73D-3E2F5AD366E2}" type="presOf" srcId="{E40731CE-9FA9-4EBD-A0F0-74C53F0F9B8E}" destId="{05BAEC59-FB89-43E6-85BA-9E7E8A01F08E}" srcOrd="0" destOrd="0" presId="urn:microsoft.com/office/officeart/2005/8/layout/pyramid1"/>
    <dgm:cxn modelId="{59EBFBD7-4E7C-4320-878F-D8486A8B6485}" srcId="{E40731CE-9FA9-4EBD-A0F0-74C53F0F9B8E}" destId="{D8629791-6F04-42EF-8EFC-989D52CDDF7E}" srcOrd="2" destOrd="0" parTransId="{A49F7053-F810-4BDE-BDBF-51ED451DD972}" sibTransId="{6A8A9474-C372-4233-A37A-A097F01A8C5E}"/>
    <dgm:cxn modelId="{1D5895DB-7551-4762-8A0C-6385F8718D6E}" srcId="{17E0A42D-157B-470F-BDDF-2E464884179C}" destId="{E40731CE-9FA9-4EBD-A0F0-74C53F0F9B8E}" srcOrd="0" destOrd="0" parTransId="{42894E31-C3B8-4ACD-AA79-95E7131650C1}" sibTransId="{53E54337-2EE4-4D0E-9E83-5070703CE9D0}"/>
    <dgm:cxn modelId="{DCEC0BDC-A183-49B4-89B8-4FE270E3C217}" type="presOf" srcId="{56395495-718F-40FF-A91F-C12C398FE22E}" destId="{96AEC086-58F4-4B14-B528-12FD8AF7A4CA}" srcOrd="1" destOrd="1" presId="urn:microsoft.com/office/officeart/2005/8/layout/pyramid1"/>
    <dgm:cxn modelId="{9DC249E0-3BE1-450B-866D-C95404F99864}" type="presOf" srcId="{8A1E43B8-36C7-4A17-A38B-70CC95F30710}" destId="{38A143B8-4783-4AF2-91B8-A30984486BA8}" srcOrd="0" destOrd="1" presId="urn:microsoft.com/office/officeart/2005/8/layout/pyramid1"/>
    <dgm:cxn modelId="{22411FE4-43A2-4B1D-B532-0879A056DF78}" srcId="{17E0A42D-157B-470F-BDDF-2E464884179C}" destId="{F9AD080B-28B7-4CA7-A5EC-7B638E8F1449}" srcOrd="3" destOrd="0" parTransId="{EB7234D2-AB17-4173-8E2F-B143703C1735}" sibTransId="{51914656-CD08-4DE7-AE53-C45CD38B2764}"/>
    <dgm:cxn modelId="{D5C02FE6-492E-4787-8A06-BE3F21F9CB74}" type="presOf" srcId="{7D03AF86-7A0D-4424-A6CB-1741D934A6F9}" destId="{5449C803-467B-4A1B-ACFB-AE7126DB13E2}" srcOrd="1" destOrd="0" presId="urn:microsoft.com/office/officeart/2005/8/layout/pyramid1"/>
    <dgm:cxn modelId="{893ACCE7-4496-4F6A-97A0-1E757AA2DFF4}" type="presOf" srcId="{94093AB4-C01F-4BC1-A5D3-5F5EF5C2196D}" destId="{7B34C984-042B-4922-8BE7-62044EC8C309}" srcOrd="0" destOrd="0" presId="urn:microsoft.com/office/officeart/2005/8/layout/pyramid1"/>
    <dgm:cxn modelId="{68B580F2-20FB-4EAF-9685-550959C3895D}" type="presOf" srcId="{56395495-718F-40FF-A91F-C12C398FE22E}" destId="{8752183D-F6C4-4E60-A86A-F7B5C35B11D0}" srcOrd="0" destOrd="1" presId="urn:microsoft.com/office/officeart/2005/8/layout/pyramid1"/>
    <dgm:cxn modelId="{F8A08FF3-6CA7-4353-9C0D-4F932014FBA7}" type="presOf" srcId="{E40731CE-9FA9-4EBD-A0F0-74C53F0F9B8E}" destId="{E66C72C0-BDD6-4285-8799-9E73F24E7EF9}" srcOrd="1" destOrd="0" presId="urn:microsoft.com/office/officeart/2005/8/layout/pyramid1"/>
    <dgm:cxn modelId="{11E197FC-83E0-4E6E-A039-360308D990A0}" type="presOf" srcId="{1BC04490-7BBD-4B54-A0B9-93EE2BD5FAAA}" destId="{51172347-6BD7-495A-81F6-C1D165E18EFD}" srcOrd="1" destOrd="0" presId="urn:microsoft.com/office/officeart/2005/8/layout/pyramid1"/>
    <dgm:cxn modelId="{20243CC7-C94D-43A0-9500-F418FC5916F7}" type="presParOf" srcId="{1ECD4FAF-B2FA-47ED-AC69-2D49960B8624}" destId="{F8D94BCE-B0F4-4AA8-9ADA-329EC016C54D}" srcOrd="0" destOrd="0" presId="urn:microsoft.com/office/officeart/2005/8/layout/pyramid1"/>
    <dgm:cxn modelId="{387E2D96-B2D7-4AFF-99E7-937F0667C7A6}" type="presParOf" srcId="{F8D94BCE-B0F4-4AA8-9ADA-329EC016C54D}" destId="{38A143B8-4783-4AF2-91B8-A30984486BA8}" srcOrd="0" destOrd="0" presId="urn:microsoft.com/office/officeart/2005/8/layout/pyramid1"/>
    <dgm:cxn modelId="{91568B81-32D3-49A5-BC61-8E8B05EDB941}" type="presParOf" srcId="{F8D94BCE-B0F4-4AA8-9ADA-329EC016C54D}" destId="{5449C803-467B-4A1B-ACFB-AE7126DB13E2}" srcOrd="1" destOrd="0" presId="urn:microsoft.com/office/officeart/2005/8/layout/pyramid1"/>
    <dgm:cxn modelId="{4E5D6B50-DD3E-4CB8-B694-80ECB487DB80}" type="presParOf" srcId="{F8D94BCE-B0F4-4AA8-9ADA-329EC016C54D}" destId="{05BAEC59-FB89-43E6-85BA-9E7E8A01F08E}" srcOrd="2" destOrd="0" presId="urn:microsoft.com/office/officeart/2005/8/layout/pyramid1"/>
    <dgm:cxn modelId="{4AEC1B88-195D-4762-8575-C3C86FC2B488}" type="presParOf" srcId="{F8D94BCE-B0F4-4AA8-9ADA-329EC016C54D}" destId="{E66C72C0-BDD6-4285-8799-9E73F24E7EF9}" srcOrd="3" destOrd="0" presId="urn:microsoft.com/office/officeart/2005/8/layout/pyramid1"/>
    <dgm:cxn modelId="{697EE464-838B-48C1-A8AF-5D84A779CEBA}" type="presParOf" srcId="{1ECD4FAF-B2FA-47ED-AC69-2D49960B8624}" destId="{5BBCCE8B-0995-4865-8140-4A7729332DEA}" srcOrd="1" destOrd="0" presId="urn:microsoft.com/office/officeart/2005/8/layout/pyramid1"/>
    <dgm:cxn modelId="{61CDDB1E-46B0-4EF4-8C37-5BDEE8DF75E3}" type="presParOf" srcId="{5BBCCE8B-0995-4865-8140-4A7729332DEA}" destId="{E43F4D8E-556E-44F8-A7F8-3A45417571DF}" srcOrd="0" destOrd="0" presId="urn:microsoft.com/office/officeart/2005/8/layout/pyramid1"/>
    <dgm:cxn modelId="{9D52D144-95DC-4C35-91D9-470FEB49892F}" type="presParOf" srcId="{5BBCCE8B-0995-4865-8140-4A7729332DEA}" destId="{DCD0D465-6BAF-41F9-B2F5-6F56D37C04E9}" srcOrd="1" destOrd="0" presId="urn:microsoft.com/office/officeart/2005/8/layout/pyramid1"/>
    <dgm:cxn modelId="{54D0DF74-D300-487A-BD52-A41E99179438}" type="presParOf" srcId="{5BBCCE8B-0995-4865-8140-4A7729332DEA}" destId="{7B34C984-042B-4922-8BE7-62044EC8C309}" srcOrd="2" destOrd="0" presId="urn:microsoft.com/office/officeart/2005/8/layout/pyramid1"/>
    <dgm:cxn modelId="{B2D33C2C-4C6C-4E70-A41E-71EB567C0647}" type="presParOf" srcId="{5BBCCE8B-0995-4865-8140-4A7729332DEA}" destId="{49693B2B-87E6-4A18-A073-330CF7CD0729}" srcOrd="3" destOrd="0" presId="urn:microsoft.com/office/officeart/2005/8/layout/pyramid1"/>
    <dgm:cxn modelId="{8E2C9893-3434-4799-B58E-048D69AFA1C9}" type="presParOf" srcId="{1ECD4FAF-B2FA-47ED-AC69-2D49960B8624}" destId="{3CA933B2-F26F-4CE5-A8BC-4B6FE0E4D5F6}" srcOrd="2" destOrd="0" presId="urn:microsoft.com/office/officeart/2005/8/layout/pyramid1"/>
    <dgm:cxn modelId="{AE8C31BD-DB03-4315-9A41-C36884C298B3}" type="presParOf" srcId="{3CA933B2-F26F-4CE5-A8BC-4B6FE0E4D5F6}" destId="{8752183D-F6C4-4E60-A86A-F7B5C35B11D0}" srcOrd="0" destOrd="0" presId="urn:microsoft.com/office/officeart/2005/8/layout/pyramid1"/>
    <dgm:cxn modelId="{09D90370-FFFB-4584-BD49-88ACFF179E75}" type="presParOf" srcId="{3CA933B2-F26F-4CE5-A8BC-4B6FE0E4D5F6}" destId="{96AEC086-58F4-4B14-B528-12FD8AF7A4CA}" srcOrd="1" destOrd="0" presId="urn:microsoft.com/office/officeart/2005/8/layout/pyramid1"/>
    <dgm:cxn modelId="{9C2677C6-1271-4540-98EF-A88D3EBC1FD5}" type="presParOf" srcId="{3CA933B2-F26F-4CE5-A8BC-4B6FE0E4D5F6}" destId="{F56AFC69-4C28-4BCA-90EA-ECF76D009D1B}" srcOrd="2" destOrd="0" presId="urn:microsoft.com/office/officeart/2005/8/layout/pyramid1"/>
    <dgm:cxn modelId="{D5556ED8-61CC-476C-BD4B-BB9D5AAD8995}" type="presParOf" srcId="{3CA933B2-F26F-4CE5-A8BC-4B6FE0E4D5F6}" destId="{7431CD92-A88A-4422-8296-15C9440E7882}" srcOrd="3" destOrd="0" presId="urn:microsoft.com/office/officeart/2005/8/layout/pyramid1"/>
    <dgm:cxn modelId="{E2FBD5D6-2A26-4788-B775-328A10C0E575}" type="presParOf" srcId="{1ECD4FAF-B2FA-47ED-AC69-2D49960B8624}" destId="{15837612-49A9-491D-B92D-9C93F5016EA7}" srcOrd="3" destOrd="0" presId="urn:microsoft.com/office/officeart/2005/8/layout/pyramid1"/>
    <dgm:cxn modelId="{57BD4B64-226D-453E-AEAA-6C837101654F}" type="presParOf" srcId="{15837612-49A9-491D-B92D-9C93F5016EA7}" destId="{7F6D7E26-1AE5-4ACC-8456-B0A557F3EAA5}" srcOrd="0" destOrd="0" presId="urn:microsoft.com/office/officeart/2005/8/layout/pyramid1"/>
    <dgm:cxn modelId="{C63FEFB7-1761-4516-9240-FC37B1417CCD}" type="presParOf" srcId="{15837612-49A9-491D-B92D-9C93F5016EA7}" destId="{51172347-6BD7-495A-81F6-C1D165E18EFD}" srcOrd="1" destOrd="0" presId="urn:microsoft.com/office/officeart/2005/8/layout/pyramid1"/>
    <dgm:cxn modelId="{D7305D8B-D1D0-45E8-A75C-78EFA83CDA80}" type="presParOf" srcId="{15837612-49A9-491D-B92D-9C93F5016EA7}" destId="{C5518519-7DDC-4F74-8398-C046062A0203}" srcOrd="2" destOrd="0" presId="urn:microsoft.com/office/officeart/2005/8/layout/pyramid1"/>
    <dgm:cxn modelId="{1EAB0AB1-3928-4E02-8895-8CFCE5D11DD9}" type="presParOf" srcId="{15837612-49A9-491D-B92D-9C93F5016EA7}" destId="{41D343DB-1015-4D8A-A415-A3CA06B72E9C}"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143B8-4783-4AF2-91B8-A30984486BA8}">
      <dsp:nvSpPr>
        <dsp:cNvPr id="0" name=""/>
        <dsp:cNvSpPr/>
      </dsp:nvSpPr>
      <dsp:spPr>
        <a:xfrm rot="10800000">
          <a:off x="2508069" y="0"/>
          <a:ext cx="4868604" cy="943215"/>
        </a:xfrm>
        <a:prstGeom prst="nonIsoscelesTrapezoid">
          <a:avLst>
            <a:gd name="adj1" fmla="val 0"/>
            <a:gd name="adj2" fmla="val 66477"/>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55600">
            <a:lnSpc>
              <a:spcPct val="90000"/>
            </a:lnSpc>
            <a:spcBef>
              <a:spcPct val="0"/>
            </a:spcBef>
            <a:spcAft>
              <a:spcPct val="15000"/>
            </a:spcAft>
            <a:buFont typeface="Arial" panose="020B0604020202020204" pitchFamily="34" charset="0"/>
            <a:buNone/>
          </a:pPr>
          <a:r>
            <a:rPr lang="en-US" sz="800" b="1" u="none" kern="1200" dirty="0"/>
            <a:t>	</a:t>
          </a:r>
          <a:r>
            <a:rPr lang="en-US" sz="900" b="1" u="none" kern="1200" dirty="0"/>
            <a:t>	</a:t>
          </a:r>
          <a:r>
            <a:rPr lang="en-US" sz="900" b="1" u="sng" kern="1200" dirty="0"/>
            <a:t>IRB</a:t>
          </a:r>
          <a:r>
            <a:rPr lang="en-US" sz="900" b="1" u="none" kern="1200" dirty="0"/>
            <a:t>				</a:t>
          </a:r>
          <a:r>
            <a:rPr lang="en-US" sz="900" b="1" u="sng" kern="1200" dirty="0"/>
            <a:t>IACUC/IBC</a:t>
          </a:r>
        </a:p>
        <a:p>
          <a:pPr marL="57150" lvl="1" indent="-57150" algn="l" defTabSz="400050">
            <a:lnSpc>
              <a:spcPct val="90000"/>
            </a:lnSpc>
            <a:spcBef>
              <a:spcPct val="0"/>
            </a:spcBef>
            <a:spcAft>
              <a:spcPct val="15000"/>
            </a:spcAft>
            <a:buFont typeface="Arial" panose="020B0604020202020204" pitchFamily="34" charset="0"/>
            <a:buNone/>
          </a:pPr>
          <a:r>
            <a:rPr lang="en-US" sz="900" kern="1200" dirty="0"/>
            <a:t>DHHS 	(</a:t>
          </a:r>
          <a:r>
            <a:rPr lang="en-US" sz="900" kern="1200" dirty="0">
              <a:hlinkClick xmlns:r="http://schemas.openxmlformats.org/officeDocument/2006/relationships" r:id="rId1"/>
            </a:rPr>
            <a:t>45 CFR 46</a:t>
          </a:r>
          <a:r>
            <a:rPr lang="en-US" sz="900" kern="1200" dirty="0"/>
            <a:t>)		         </a:t>
          </a:r>
          <a:r>
            <a:rPr lang="en-US" sz="900" kern="1200" dirty="0">
              <a:hlinkClick xmlns:r="http://schemas.openxmlformats.org/officeDocument/2006/relationships" r:id="rId2"/>
            </a:rPr>
            <a:t>OLAW</a:t>
          </a:r>
          <a:r>
            <a:rPr lang="en-US" sz="900" kern="1200" dirty="0"/>
            <a:t>		</a:t>
          </a:r>
        </a:p>
        <a:p>
          <a:pPr marL="57150" lvl="1" indent="-57150" algn="l" defTabSz="400050">
            <a:lnSpc>
              <a:spcPct val="90000"/>
            </a:lnSpc>
            <a:spcBef>
              <a:spcPct val="0"/>
            </a:spcBef>
            <a:spcAft>
              <a:spcPct val="15000"/>
            </a:spcAft>
            <a:buFont typeface="Arial" panose="020B0604020202020204" pitchFamily="34" charset="0"/>
            <a:buNone/>
          </a:pPr>
          <a:r>
            <a:rPr lang="en-US" sz="900" kern="1200" dirty="0"/>
            <a:t>FDA	(</a:t>
          </a:r>
          <a:r>
            <a:rPr lang="en-US" sz="900" kern="1200" dirty="0">
              <a:hlinkClick xmlns:r="http://schemas.openxmlformats.org/officeDocument/2006/relationships" r:id="rId3"/>
            </a:rPr>
            <a:t>21 CFR 56</a:t>
          </a:r>
          <a:r>
            <a:rPr lang="en-US" sz="900" kern="1200" dirty="0"/>
            <a:t>)		           </a:t>
          </a:r>
          <a:r>
            <a:rPr lang="en-US" sz="900" kern="1200" dirty="0">
              <a:hlinkClick xmlns:r="http://schemas.openxmlformats.org/officeDocument/2006/relationships" r:id="rId4"/>
            </a:rPr>
            <a:t>PHS</a:t>
          </a:r>
          <a:endParaRPr lang="en-US" sz="900" kern="1200" dirty="0"/>
        </a:p>
        <a:p>
          <a:pPr marL="57150" lvl="1" indent="-57150" algn="l" defTabSz="400050">
            <a:lnSpc>
              <a:spcPct val="90000"/>
            </a:lnSpc>
            <a:spcBef>
              <a:spcPct val="0"/>
            </a:spcBef>
            <a:spcAft>
              <a:spcPct val="15000"/>
            </a:spcAft>
            <a:buFont typeface="Arial" panose="020B0604020202020204" pitchFamily="34" charset="0"/>
            <a:buNone/>
          </a:pPr>
          <a:r>
            <a:rPr lang="en-US" sz="900" kern="1200" dirty="0"/>
            <a:t>USDE	(</a:t>
          </a:r>
          <a:r>
            <a:rPr lang="en-US" sz="900" kern="1200" dirty="0">
              <a:hlinkClick xmlns:r="http://schemas.openxmlformats.org/officeDocument/2006/relationships" r:id="rId5"/>
            </a:rPr>
            <a:t>34 CFR 97 </a:t>
          </a:r>
          <a:r>
            <a:rPr lang="en-US" sz="900" kern="1200" dirty="0"/>
            <a:t>; </a:t>
          </a:r>
          <a:r>
            <a:rPr lang="en-US" sz="900" kern="1200" dirty="0">
              <a:hlinkClick xmlns:r="http://schemas.openxmlformats.org/officeDocument/2006/relationships" r:id="rId6"/>
            </a:rPr>
            <a:t>34 CFR 99</a:t>
          </a:r>
          <a:r>
            <a:rPr lang="en-US" sz="900" kern="1200" dirty="0"/>
            <a:t>)	           NIH</a:t>
          </a:r>
        </a:p>
      </dsp:txBody>
      <dsp:txXfrm rot="10800000">
        <a:off x="3135086" y="0"/>
        <a:ext cx="4241587" cy="943215"/>
      </dsp:txXfrm>
    </dsp:sp>
    <dsp:sp modelId="{05BAEC59-FB89-43E6-85BA-9E7E8A01F08E}">
      <dsp:nvSpPr>
        <dsp:cNvPr id="0" name=""/>
        <dsp:cNvSpPr/>
      </dsp:nvSpPr>
      <dsp:spPr>
        <a:xfrm>
          <a:off x="1881051" y="0"/>
          <a:ext cx="1254034" cy="943215"/>
        </a:xfrm>
        <a:prstGeom prst="trapezoid">
          <a:avLst>
            <a:gd name="adj" fmla="val 66477"/>
          </a:avLst>
        </a:prstGeom>
        <a:solidFill>
          <a:srgbClr val="FFF3D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r>
            <a:rPr lang="en-US" sz="1600" kern="1200" dirty="0"/>
            <a:t>Federal Regulations</a:t>
          </a:r>
        </a:p>
      </dsp:txBody>
      <dsp:txXfrm>
        <a:off x="1881051" y="0"/>
        <a:ext cx="1254034" cy="943215"/>
      </dsp:txXfrm>
    </dsp:sp>
    <dsp:sp modelId="{E43F4D8E-556E-44F8-A7F8-3A45417571DF}">
      <dsp:nvSpPr>
        <dsp:cNvPr id="0" name=""/>
        <dsp:cNvSpPr/>
      </dsp:nvSpPr>
      <dsp:spPr>
        <a:xfrm rot="10800000">
          <a:off x="3134535" y="938574"/>
          <a:ext cx="4241587" cy="943215"/>
        </a:xfrm>
        <a:prstGeom prst="nonIsoscelesTrapezoid">
          <a:avLst>
            <a:gd name="adj1" fmla="val 0"/>
            <a:gd name="adj2" fmla="val 66477"/>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State of Maryland</a:t>
          </a:r>
        </a:p>
        <a:p>
          <a:pPr marL="114300" lvl="1" indent="-114300" algn="l" defTabSz="622300">
            <a:lnSpc>
              <a:spcPct val="90000"/>
            </a:lnSpc>
            <a:spcBef>
              <a:spcPct val="0"/>
            </a:spcBef>
            <a:spcAft>
              <a:spcPct val="15000"/>
            </a:spcAft>
            <a:buChar char="•"/>
          </a:pPr>
          <a:r>
            <a:rPr lang="en-US" sz="1400" kern="1200" dirty="0"/>
            <a:t>University System of Maryland</a:t>
          </a:r>
        </a:p>
      </dsp:txBody>
      <dsp:txXfrm rot="10800000">
        <a:off x="3761552" y="938574"/>
        <a:ext cx="3614570" cy="943215"/>
      </dsp:txXfrm>
    </dsp:sp>
    <dsp:sp modelId="{7B34C984-042B-4922-8BE7-62044EC8C309}">
      <dsp:nvSpPr>
        <dsp:cNvPr id="0" name=""/>
        <dsp:cNvSpPr/>
      </dsp:nvSpPr>
      <dsp:spPr>
        <a:xfrm>
          <a:off x="1254034" y="943214"/>
          <a:ext cx="2508069" cy="943215"/>
        </a:xfrm>
        <a:prstGeom prst="trapezoid">
          <a:avLst>
            <a:gd name="adj" fmla="val 66477"/>
          </a:avLst>
        </a:prstGeom>
        <a:solidFill>
          <a:srgbClr val="FEE3A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State </a:t>
          </a:r>
        </a:p>
        <a:p>
          <a:pPr marL="0" lvl="0" indent="0" algn="ctr" defTabSz="800100">
            <a:lnSpc>
              <a:spcPct val="90000"/>
            </a:lnSpc>
            <a:spcBef>
              <a:spcPct val="0"/>
            </a:spcBef>
            <a:spcAft>
              <a:spcPct val="35000"/>
            </a:spcAft>
            <a:buNone/>
          </a:pPr>
          <a:r>
            <a:rPr lang="en-US" sz="1800" kern="1200" dirty="0"/>
            <a:t>Regulations</a:t>
          </a:r>
        </a:p>
      </dsp:txBody>
      <dsp:txXfrm>
        <a:off x="1692946" y="943214"/>
        <a:ext cx="1630244" cy="943215"/>
      </dsp:txXfrm>
    </dsp:sp>
    <dsp:sp modelId="{8752183D-F6C4-4E60-A86A-F7B5C35B11D0}">
      <dsp:nvSpPr>
        <dsp:cNvPr id="0" name=""/>
        <dsp:cNvSpPr/>
      </dsp:nvSpPr>
      <dsp:spPr>
        <a:xfrm rot="10800000">
          <a:off x="3762103" y="1886430"/>
          <a:ext cx="3614570" cy="943215"/>
        </a:xfrm>
        <a:prstGeom prst="nonIsoscelesTrapezoid">
          <a:avLst>
            <a:gd name="adj1" fmla="val 0"/>
            <a:gd name="adj2" fmla="val 66477"/>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University Administration</a:t>
          </a:r>
        </a:p>
        <a:p>
          <a:pPr marL="114300" lvl="1" indent="-114300" algn="l" defTabSz="622300">
            <a:lnSpc>
              <a:spcPct val="90000"/>
            </a:lnSpc>
            <a:spcBef>
              <a:spcPct val="0"/>
            </a:spcBef>
            <a:spcAft>
              <a:spcPct val="15000"/>
            </a:spcAft>
            <a:buChar char="•"/>
          </a:pPr>
          <a:r>
            <a:rPr lang="en-US" sz="1400" kern="1200" dirty="0"/>
            <a:t>Office of Research and Creative Achievement (ORCA)</a:t>
          </a:r>
        </a:p>
      </dsp:txBody>
      <dsp:txXfrm rot="10800000">
        <a:off x="4389121" y="1886430"/>
        <a:ext cx="2987552" cy="943215"/>
      </dsp:txXfrm>
    </dsp:sp>
    <dsp:sp modelId="{F56AFC69-4C28-4BCA-90EA-ECF76D009D1B}">
      <dsp:nvSpPr>
        <dsp:cNvPr id="0" name=""/>
        <dsp:cNvSpPr/>
      </dsp:nvSpPr>
      <dsp:spPr>
        <a:xfrm>
          <a:off x="627017" y="1886430"/>
          <a:ext cx="3762103" cy="943215"/>
        </a:xfrm>
        <a:prstGeom prst="trapezoid">
          <a:avLst>
            <a:gd name="adj" fmla="val 66477"/>
          </a:avLst>
        </a:prstGeom>
        <a:solidFill>
          <a:srgbClr val="FED37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UMBC Policies and Procedures</a:t>
          </a:r>
        </a:p>
      </dsp:txBody>
      <dsp:txXfrm>
        <a:off x="1285385" y="1886430"/>
        <a:ext cx="2445367" cy="943215"/>
      </dsp:txXfrm>
    </dsp:sp>
    <dsp:sp modelId="{7F6D7E26-1AE5-4ACC-8456-B0A557F3EAA5}">
      <dsp:nvSpPr>
        <dsp:cNvPr id="0" name=""/>
        <dsp:cNvSpPr/>
      </dsp:nvSpPr>
      <dsp:spPr>
        <a:xfrm rot="10800000">
          <a:off x="4389121" y="2829645"/>
          <a:ext cx="2987552" cy="943215"/>
        </a:xfrm>
        <a:prstGeom prst="nonIsoscelesTrapezoid">
          <a:avLst>
            <a:gd name="adj1" fmla="val 0"/>
            <a:gd name="adj2" fmla="val 66477"/>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IRB (Human Subjects)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IACUC (Animal Use)</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IBC (Biosafety)</a:t>
          </a:r>
        </a:p>
      </dsp:txBody>
      <dsp:txXfrm rot="10800000">
        <a:off x="5016138" y="2829645"/>
        <a:ext cx="2360535" cy="943215"/>
      </dsp:txXfrm>
    </dsp:sp>
    <dsp:sp modelId="{C5518519-7DDC-4F74-8398-C046062A0203}">
      <dsp:nvSpPr>
        <dsp:cNvPr id="0" name=""/>
        <dsp:cNvSpPr/>
      </dsp:nvSpPr>
      <dsp:spPr>
        <a:xfrm>
          <a:off x="0" y="2829645"/>
          <a:ext cx="5016138" cy="943215"/>
        </a:xfrm>
        <a:prstGeom prst="trapezoid">
          <a:avLst>
            <a:gd name="adj" fmla="val 66477"/>
          </a:avLst>
        </a:prstGeom>
        <a:solidFill>
          <a:srgbClr val="FDB41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Committees</a:t>
          </a:r>
        </a:p>
      </dsp:txBody>
      <dsp:txXfrm>
        <a:off x="877824" y="2829645"/>
        <a:ext cx="3260489" cy="9432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5454C-E2A7-4BC2-8C1F-8FD9992A180F}" type="datetimeFigureOut">
              <a:rPr lang="en-US" smtClean="0"/>
              <a:t>11/10/25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02681-AB87-42C1-A0EC-E681424FC3AA}" type="slidenum">
              <a:rPr lang="en-US" smtClean="0"/>
              <a:t>‹#›</a:t>
            </a:fld>
            <a:endParaRPr lang="en-US"/>
          </a:p>
        </p:txBody>
      </p:sp>
    </p:spTree>
    <p:extLst>
      <p:ext uri="{BB962C8B-B14F-4D97-AF65-F5344CB8AC3E}">
        <p14:creationId xmlns:p14="http://schemas.microsoft.com/office/powerpoint/2010/main" val="205999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Voyeurism" TargetMode="External"/><Relationship Id="rId3" Type="http://schemas.openxmlformats.org/officeDocument/2006/relationships/hyperlink" Target="https://en.wikipedia.org/wiki/Anonymous_sex" TargetMode="External"/><Relationship Id="rId7" Type="http://schemas.openxmlformats.org/officeDocument/2006/relationships/hyperlink" Target="https://en.wikipedia.org/wiki/Ethics" TargetMode="External"/><Relationship Id="rId12" Type="http://schemas.openxmlformats.org/officeDocument/2006/relationships/hyperlink" Target="https://en.wikipedia.org/wiki/HeLa"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Tearoom_Trade#cite_note-babbie-1" TargetMode="External"/><Relationship Id="rId11" Type="http://schemas.openxmlformats.org/officeDocument/2006/relationships/hyperlink" Target="https://en.wikipedia.org/wiki/Cancer_cell" TargetMode="External"/><Relationship Id="rId5" Type="http://schemas.openxmlformats.org/officeDocument/2006/relationships/hyperlink" Target="https://en.wikipedia.org/wiki/Cottaging" TargetMode="External"/><Relationship Id="rId10" Type="http://schemas.openxmlformats.org/officeDocument/2006/relationships/hyperlink" Target="https://en.wikipedia.org/wiki/African-American" TargetMode="External"/><Relationship Id="rId4" Type="http://schemas.openxmlformats.org/officeDocument/2006/relationships/hyperlink" Target="https://en.wikipedia.org/wiki/Public_lavatory" TargetMode="External"/><Relationship Id="rId9" Type="http://schemas.openxmlformats.org/officeDocument/2006/relationships/hyperlink" Target="https://en.wikipedia.org/wiki/Informed_consen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3</a:t>
            </a:fld>
            <a:endParaRPr lang="en-US"/>
          </a:p>
        </p:txBody>
      </p:sp>
    </p:spTree>
    <p:extLst>
      <p:ext uri="{BB962C8B-B14F-4D97-AF65-F5344CB8AC3E}">
        <p14:creationId xmlns:p14="http://schemas.microsoft.com/office/powerpoint/2010/main" val="80763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12</a:t>
            </a:fld>
            <a:endParaRPr lang="en-US"/>
          </a:p>
        </p:txBody>
      </p:sp>
    </p:spTree>
    <p:extLst>
      <p:ext uri="{BB962C8B-B14F-4D97-AF65-F5344CB8AC3E}">
        <p14:creationId xmlns:p14="http://schemas.microsoft.com/office/powerpoint/2010/main" val="148848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13</a:t>
            </a:fld>
            <a:endParaRPr lang="en-US"/>
          </a:p>
        </p:txBody>
      </p:sp>
    </p:spTree>
    <p:extLst>
      <p:ext uri="{BB962C8B-B14F-4D97-AF65-F5344CB8AC3E}">
        <p14:creationId xmlns:p14="http://schemas.microsoft.com/office/powerpoint/2010/main" val="202744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4FDC85F-20CC-4BC9-8E31-23DC7BB57CD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23555" name="Rectangle 3074"/>
          <p:cNvSpPr>
            <a:spLocks noGrp="1" noRot="1" noChangeAspect="1" noChangeArrowheads="1" noTextEdit="1"/>
          </p:cNvSpPr>
          <p:nvPr>
            <p:ph type="sldImg"/>
          </p:nvPr>
        </p:nvSpPr>
        <p:spPr bwMode="auto">
          <a:xfrm>
            <a:off x="2698750" y="971550"/>
            <a:ext cx="4660900" cy="2622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076"/>
          <p:cNvSpPr>
            <a:spLocks noGrp="1" noChangeArrowheads="1"/>
          </p:cNvSpPr>
          <p:nvPr>
            <p:ph type="body" idx="1"/>
          </p:nvPr>
        </p:nvSpPr>
        <p:spPr bwMode="auto">
          <a:xfrm>
            <a:off x="914400" y="44196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0027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2698750" y="971550"/>
            <a:ext cx="4660900" cy="2622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Tahoma" panose="020B0604030504040204" pitchFamily="34" charset="0"/>
                <a:cs typeface="Arial" panose="020B0604020202020204" pitchFamily="34" charset="0"/>
              </a:defRPr>
            </a:lvl1pPr>
            <a:lvl2pPr marL="728663" indent="-279400" defTabSz="919163">
              <a:defRPr>
                <a:solidFill>
                  <a:schemeClr val="tx1"/>
                </a:solidFill>
                <a:latin typeface="Tahoma" panose="020B0604030504040204" pitchFamily="34" charset="0"/>
                <a:cs typeface="Arial" panose="020B0604020202020204" pitchFamily="34" charset="0"/>
              </a:defRPr>
            </a:lvl2pPr>
            <a:lvl3pPr marL="1122363" indent="-222250" defTabSz="919163">
              <a:defRPr>
                <a:solidFill>
                  <a:schemeClr val="tx1"/>
                </a:solidFill>
                <a:latin typeface="Tahoma" panose="020B0604030504040204" pitchFamily="34" charset="0"/>
                <a:cs typeface="Arial" panose="020B0604020202020204" pitchFamily="34" charset="0"/>
              </a:defRPr>
            </a:lvl3pPr>
            <a:lvl4pPr marL="1573213" indent="-222250" defTabSz="919163">
              <a:defRPr>
                <a:solidFill>
                  <a:schemeClr val="tx1"/>
                </a:solidFill>
                <a:latin typeface="Tahoma" panose="020B0604030504040204" pitchFamily="34" charset="0"/>
                <a:cs typeface="Arial" panose="020B0604020202020204" pitchFamily="34" charset="0"/>
              </a:defRPr>
            </a:lvl4pPr>
            <a:lvl5pPr marL="2022475" indent="-222250" defTabSz="919163">
              <a:defRPr>
                <a:solidFill>
                  <a:schemeClr val="tx1"/>
                </a:solidFill>
                <a:latin typeface="Tahoma" panose="020B0604030504040204" pitchFamily="34" charset="0"/>
                <a:cs typeface="Arial" panose="020B0604020202020204" pitchFamily="34" charset="0"/>
              </a:defRPr>
            </a:lvl5pPr>
            <a:lvl6pPr marL="24796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368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40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512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0D506B0-CA86-4D21-B248-A15A735282F5}" type="slidenum">
              <a:rPr lang="en-US" altLang="en-US" sz="1100" smtClean="0">
                <a:solidFill>
                  <a:srgbClr val="000000"/>
                </a:solidFill>
                <a:latin typeface="Arial" panose="020B0604020202020204" pitchFamily="34" charset="0"/>
                <a:ea typeface="ＭＳ Ｐゴシック" panose="020B0600070205080204" pitchFamily="34" charset="-128"/>
              </a:rPr>
              <a:pPr/>
              <a:t>19</a:t>
            </a:fld>
            <a:endParaRPr lang="en-US" altLang="en-US" sz="110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8193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21</a:t>
            </a:fld>
            <a:endParaRPr lang="en-US"/>
          </a:p>
        </p:txBody>
      </p:sp>
    </p:spTree>
    <p:extLst>
      <p:ext uri="{BB962C8B-B14F-4D97-AF65-F5344CB8AC3E}">
        <p14:creationId xmlns:p14="http://schemas.microsoft.com/office/powerpoint/2010/main" val="391029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22</a:t>
            </a:fld>
            <a:endParaRPr lang="en-US"/>
          </a:p>
        </p:txBody>
      </p:sp>
    </p:spTree>
    <p:extLst>
      <p:ext uri="{BB962C8B-B14F-4D97-AF65-F5344CB8AC3E}">
        <p14:creationId xmlns:p14="http://schemas.microsoft.com/office/powerpoint/2010/main" val="278843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23</a:t>
            </a:fld>
            <a:endParaRPr lang="en-US"/>
          </a:p>
        </p:txBody>
      </p:sp>
    </p:spTree>
    <p:extLst>
      <p:ext uri="{BB962C8B-B14F-4D97-AF65-F5344CB8AC3E}">
        <p14:creationId xmlns:p14="http://schemas.microsoft.com/office/powerpoint/2010/main" val="397081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57EB-BA96-FB24-4E98-34EAF5F72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D8452-E598-673A-1276-0464C7A19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A14BE-F22C-E29C-F6A5-24EF7A4F36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6BAD25-410C-B614-A970-E93C4222075C}"/>
              </a:ext>
            </a:extLst>
          </p:cNvPr>
          <p:cNvSpPr>
            <a:spLocks noGrp="1"/>
          </p:cNvSpPr>
          <p:nvPr>
            <p:ph type="sldNum" sz="quarter" idx="5"/>
          </p:nvPr>
        </p:nvSpPr>
        <p:spPr/>
        <p:txBody>
          <a:bodyPr/>
          <a:lstStyle/>
          <a:p>
            <a:fld id="{97102681-AB87-42C1-A0EC-E681424FC3AA}" type="slidenum">
              <a:rPr lang="en-US" smtClean="0"/>
              <a:t>4</a:t>
            </a:fld>
            <a:endParaRPr lang="en-US"/>
          </a:p>
        </p:txBody>
      </p:sp>
    </p:spTree>
    <p:extLst>
      <p:ext uri="{BB962C8B-B14F-4D97-AF65-F5344CB8AC3E}">
        <p14:creationId xmlns:p14="http://schemas.microsoft.com/office/powerpoint/2010/main" val="53549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5</a:t>
            </a:fld>
            <a:endParaRPr lang="en-US"/>
          </a:p>
        </p:txBody>
      </p:sp>
    </p:spTree>
    <p:extLst>
      <p:ext uri="{BB962C8B-B14F-4D97-AF65-F5344CB8AC3E}">
        <p14:creationId xmlns:p14="http://schemas.microsoft.com/office/powerpoint/2010/main" val="254456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57EB-BA96-FB24-4E98-34EAF5F72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D8452-E598-673A-1276-0464C7A19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A14BE-F22C-E29C-F6A5-24EF7A4F36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6BAD25-410C-B614-A970-E93C4222075C}"/>
              </a:ext>
            </a:extLst>
          </p:cNvPr>
          <p:cNvSpPr>
            <a:spLocks noGrp="1"/>
          </p:cNvSpPr>
          <p:nvPr>
            <p:ph type="sldNum" sz="quarter" idx="5"/>
          </p:nvPr>
        </p:nvSpPr>
        <p:spPr/>
        <p:txBody>
          <a:bodyPr/>
          <a:lstStyle/>
          <a:p>
            <a:fld id="{97102681-AB87-42C1-A0EC-E681424FC3AA}" type="slidenum">
              <a:rPr lang="en-US" smtClean="0"/>
              <a:t>6</a:t>
            </a:fld>
            <a:endParaRPr lang="en-US"/>
          </a:p>
        </p:txBody>
      </p:sp>
    </p:spTree>
    <p:extLst>
      <p:ext uri="{BB962C8B-B14F-4D97-AF65-F5344CB8AC3E}">
        <p14:creationId xmlns:p14="http://schemas.microsoft.com/office/powerpoint/2010/main" val="56396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7</a:t>
            </a:fld>
            <a:endParaRPr lang="en-US"/>
          </a:p>
        </p:txBody>
      </p:sp>
    </p:spTree>
    <p:extLst>
      <p:ext uri="{BB962C8B-B14F-4D97-AF65-F5344CB8AC3E}">
        <p14:creationId xmlns:p14="http://schemas.microsoft.com/office/powerpoint/2010/main" val="224083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57EB-BA96-FB24-4E98-34EAF5F72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D8452-E598-673A-1276-0464C7A19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A14BE-F22C-E29C-F6A5-24EF7A4F36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6BAD25-410C-B614-A970-E93C4222075C}"/>
              </a:ext>
            </a:extLst>
          </p:cNvPr>
          <p:cNvSpPr>
            <a:spLocks noGrp="1"/>
          </p:cNvSpPr>
          <p:nvPr>
            <p:ph type="sldNum" sz="quarter" idx="5"/>
          </p:nvPr>
        </p:nvSpPr>
        <p:spPr/>
        <p:txBody>
          <a:bodyPr/>
          <a:lstStyle/>
          <a:p>
            <a:fld id="{97102681-AB87-42C1-A0EC-E681424FC3AA}" type="slidenum">
              <a:rPr lang="en-US" smtClean="0"/>
              <a:t>8</a:t>
            </a:fld>
            <a:endParaRPr lang="en-US"/>
          </a:p>
        </p:txBody>
      </p:sp>
    </p:spTree>
    <p:extLst>
      <p:ext uri="{BB962C8B-B14F-4D97-AF65-F5344CB8AC3E}">
        <p14:creationId xmlns:p14="http://schemas.microsoft.com/office/powerpoint/2010/main" val="402968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Examples of human research were atrocities occurred that harmed individuals or investigators believed they were “doing the right thing”. Timeframes, knowledge of known risks and harms and absences of human research regulations factor in.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Nuremberg Code: </a:t>
            </a:r>
            <a:r>
              <a:rPr lang="en-US" sz="1200" spc="-5" dirty="0"/>
              <a:t>Developed in response to experiments conducted on concentration camp prisoners by German doctors during WWII. The Nuremberg Code established the right and the importance of </a:t>
            </a:r>
            <a:r>
              <a:rPr lang="en-US" sz="1200" b="1" spc="-5" dirty="0">
                <a:solidFill>
                  <a:srgbClr val="FF0000"/>
                </a:solidFill>
              </a:rPr>
              <a:t>voluntary participation </a:t>
            </a:r>
            <a:r>
              <a:rPr lang="en-US" sz="1200" spc="-5" dirty="0"/>
              <a:t>and </a:t>
            </a:r>
            <a:r>
              <a:rPr lang="en-US" sz="1200" b="1" spc="-5" dirty="0">
                <a:solidFill>
                  <a:srgbClr val="FF0000"/>
                </a:solidFill>
              </a:rPr>
              <a:t>informed consent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spc="-5" dirty="0">
              <a:solidFill>
                <a:srgbClr val="FF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spc="-5" dirty="0">
                <a:solidFill>
                  <a:srgbClr val="FF0000"/>
                </a:solidFill>
              </a:rPr>
              <a:t>Declaration of Helsinki: </a:t>
            </a:r>
            <a:r>
              <a:rPr kumimoji="0" lang="en-US" sz="1324" b="0" i="0" u="none" strike="noStrike" kern="1200" cap="none" spc="-5" normalizeH="0" baseline="0" noProof="0" dirty="0">
                <a:ln>
                  <a:noFill/>
                </a:ln>
                <a:solidFill>
                  <a:prstClr val="black"/>
                </a:solidFill>
                <a:effectLst/>
                <a:uLnTx/>
                <a:uFillTx/>
                <a:latin typeface="+mn-lt"/>
                <a:ea typeface="+mn-ea"/>
                <a:cs typeface="+mn-cs"/>
              </a:rPr>
              <a:t>Statement of recommendations from the World Medical Association in 1964 (amended in 1975, 1983, 1989, 1996) </a:t>
            </a:r>
          </a:p>
          <a:p>
            <a:pPr marL="61595" marR="60327" lvl="0" indent="0" algn="l" defTabSz="457212" rtl="0" eaLnBrk="1" fontAlgn="auto" latinLnBrk="0" hangingPunct="1">
              <a:lnSpc>
                <a:spcPct val="90000"/>
              </a:lnSpc>
              <a:spcBef>
                <a:spcPct val="20000"/>
              </a:spcBef>
              <a:spcAft>
                <a:spcPts val="0"/>
              </a:spcAft>
              <a:buClrTx/>
              <a:buSzTx/>
              <a:buFont typeface="Arial"/>
              <a:buNone/>
              <a:tabLst/>
              <a:defRPr/>
            </a:pPr>
            <a:r>
              <a:rPr kumimoji="0" lang="en-US" sz="1324" b="0" i="0" u="none" strike="noStrike" kern="1200" cap="none" spc="-5" normalizeH="0" baseline="0" noProof="0" dirty="0">
                <a:ln>
                  <a:noFill/>
                </a:ln>
                <a:solidFill>
                  <a:prstClr val="black"/>
                </a:solidFill>
                <a:effectLst/>
                <a:uLnTx/>
                <a:uFillTx/>
                <a:latin typeface="+mn-lt"/>
                <a:ea typeface="+mn-ea"/>
                <a:cs typeface="+mn-cs"/>
              </a:rPr>
              <a:t>Established the following principles: </a:t>
            </a:r>
          </a:p>
          <a:p>
            <a:pPr marL="347345" marR="60327" lvl="0" indent="-285750" algn="l" defTabSz="457212"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1324" b="0" i="0" u="none" strike="noStrike" kern="1200" cap="none" spc="-5" normalizeH="0" baseline="0" noProof="0" dirty="0">
                <a:ln>
                  <a:noFill/>
                </a:ln>
                <a:solidFill>
                  <a:prstClr val="black"/>
                </a:solidFill>
                <a:effectLst/>
                <a:uLnTx/>
                <a:uFillTx/>
                <a:latin typeface="+mn-lt"/>
                <a:ea typeface="+mn-ea"/>
                <a:cs typeface="+mn-cs"/>
              </a:rPr>
              <a:t>Human research should be based on successful laboratory and animal experimentation and have importance that outweighs the risk;</a:t>
            </a:r>
          </a:p>
          <a:p>
            <a:pPr marL="347345" marR="60327" lvl="0" indent="-285750" algn="l" defTabSz="457212"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1324" b="0" i="0" u="none" strike="noStrike" kern="1200" cap="none" spc="-5" normalizeH="0" baseline="0" noProof="0" dirty="0">
                <a:ln>
                  <a:noFill/>
                </a:ln>
                <a:solidFill>
                  <a:prstClr val="black"/>
                </a:solidFill>
                <a:effectLst/>
                <a:uLnTx/>
                <a:uFillTx/>
                <a:latin typeface="+mn-lt"/>
                <a:ea typeface="+mn-ea"/>
                <a:cs typeface="+mn-cs"/>
              </a:rPr>
              <a:t>The  investigators must be competent for the intended task;</a:t>
            </a:r>
          </a:p>
          <a:p>
            <a:pPr marL="347345" marR="60327" lvl="0" indent="-285750" algn="l" defTabSz="457212"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1324" b="0" i="0" u="none" strike="noStrike" kern="1200" cap="none" spc="-5" normalizeH="0" baseline="0" noProof="0" dirty="0">
                <a:ln>
                  <a:noFill/>
                </a:ln>
                <a:solidFill>
                  <a:prstClr val="black"/>
                </a:solidFill>
                <a:effectLst/>
                <a:uLnTx/>
                <a:uFillTx/>
                <a:latin typeface="+mn-lt"/>
                <a:ea typeface="+mn-ea"/>
                <a:cs typeface="+mn-cs"/>
              </a:rPr>
              <a:t>Participants should provide informed consent;</a:t>
            </a:r>
          </a:p>
          <a:p>
            <a:pPr marL="347345" marR="60327" lvl="0" indent="-285750" algn="l" defTabSz="457212"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1324" b="0" i="0" u="none" strike="noStrike" kern="1200" cap="none" spc="-5" normalizeH="0" baseline="0" noProof="0" dirty="0">
                <a:ln>
                  <a:noFill/>
                </a:ln>
                <a:solidFill>
                  <a:prstClr val="black"/>
                </a:solidFill>
                <a:effectLst/>
                <a:uLnTx/>
                <a:uFillTx/>
                <a:latin typeface="+mn-lt"/>
                <a:ea typeface="+mn-ea"/>
                <a:cs typeface="+mn-cs"/>
              </a:rPr>
              <a:t>Protocols should be reviewed by an external body to avoid investigator bias. </a:t>
            </a:r>
          </a:p>
          <a:p>
            <a:pPr marL="61595" marR="60327" lvl="0" indent="0" algn="l" defTabSz="457212"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1324" b="0" i="0" u="none" strike="noStrike" kern="1200" cap="none" spc="-5" normalizeH="0" baseline="0" noProof="0" dirty="0">
              <a:ln>
                <a:noFill/>
              </a:ln>
              <a:solidFill>
                <a:prstClr val="black"/>
              </a:solidFill>
              <a:effectLst/>
              <a:uLnTx/>
              <a:uFillTx/>
              <a:latin typeface="+mn-lt"/>
              <a:ea typeface="+mn-ea"/>
              <a:cs typeface="+mn-cs"/>
            </a:endParaRPr>
          </a:p>
          <a:p>
            <a:pPr marL="61595" marR="60327" defTabSz="457212">
              <a:lnSpc>
                <a:spcPct val="90000"/>
              </a:lnSpc>
              <a:spcBef>
                <a:spcPct val="20000"/>
              </a:spcBef>
              <a:buFont typeface="Arial"/>
            </a:pPr>
            <a:r>
              <a:rPr lang="en-US" sz="1324" b="1" u="sng" spc="-5" dirty="0"/>
              <a:t>National Research Act: </a:t>
            </a:r>
            <a:r>
              <a:rPr lang="en-US" sz="1324" spc="-5" dirty="0"/>
              <a:t>Passed in response to the Tuskegee Syphilis Study. The 40 year study monitored, but did not obtain consent or treat, 600 African American men who were infected with syphilis, even after treatment was widely available. The National Research Act created the National Commission for the Protection of Human Subjects of Biomedical and Behavioral Research with the charge of developing ethical guidelines for human research</a:t>
            </a:r>
            <a:endParaRPr lang="en-US" sz="1324" dirty="0"/>
          </a:p>
          <a:p>
            <a:pPr marL="61595" marR="60327" lvl="0" indent="0" algn="l" defTabSz="457212"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1324"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solidFill>
                  <a:srgbClr val="FF0000"/>
                </a:solidFill>
              </a:rPr>
              <a:t>Belmont Report: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mn-cs"/>
              </a:rPr>
              <a:t>Tearoom Trade Study: </a:t>
            </a:r>
            <a:r>
              <a:rPr kumimoji="0" lang="en-US" sz="1200" b="0" i="0" u="none" strike="noStrike" kern="1200" cap="none" spc="0" normalizeH="0" baseline="0" noProof="0" dirty="0">
                <a:ln>
                  <a:noFill/>
                </a:ln>
                <a:solidFill>
                  <a:prstClr val="black"/>
                </a:solidFill>
                <a:effectLst/>
                <a:uLnTx/>
                <a:uFillTx/>
                <a:latin typeface="+mn-lt"/>
                <a:ea typeface="+mn-ea"/>
                <a:cs typeface="+mn-cs"/>
              </a:rPr>
              <a:t>The study is an analysis of men who participate in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tooltip="Anonymous sex">
                  <a:extLst>
                    <a:ext uri="{A12FA001-AC4F-418D-AE19-62706E023703}">
                      <ahyp:hlinkClr xmlns:ahyp="http://schemas.microsoft.com/office/drawing/2018/hyperlinkcolor" val="tx"/>
                    </a:ext>
                  </a:extLst>
                </a:hlinkClick>
              </a:rPr>
              <a:t>anonymous sex</a:t>
            </a:r>
            <a:r>
              <a:rPr kumimoji="0" lang="en-US" sz="1200" b="0" i="0" u="none" strike="noStrike" kern="1200" cap="none" spc="0" normalizeH="0" baseline="0" noProof="0" dirty="0">
                <a:ln>
                  <a:noFill/>
                </a:ln>
                <a:solidFill>
                  <a:prstClr val="black"/>
                </a:solidFill>
                <a:effectLst/>
                <a:uLnTx/>
                <a:uFillTx/>
                <a:latin typeface="+mn-lt"/>
                <a:ea typeface="+mn-ea"/>
                <a:cs typeface="+mn-cs"/>
              </a:rPr>
              <a:t> with other men in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tooltip="Public lavatory">
                  <a:extLst>
                    <a:ext uri="{A12FA001-AC4F-418D-AE19-62706E023703}">
                      <ahyp:hlinkClr xmlns:ahyp="http://schemas.microsoft.com/office/drawing/2018/hyperlinkcolor" val="tx"/>
                    </a:ext>
                  </a:extLst>
                </a:hlinkClick>
              </a:rPr>
              <a:t>public lavatories</a:t>
            </a:r>
            <a:r>
              <a:rPr kumimoji="0" lang="en-US" sz="1200" b="0" i="0" u="none" strike="noStrike" kern="1200" cap="none" spc="0" normalizeH="0" baseline="0" noProof="0" dirty="0">
                <a:ln>
                  <a:noFill/>
                </a:ln>
                <a:solidFill>
                  <a:prstClr val="black"/>
                </a:solidFill>
                <a:effectLst/>
                <a:uLnTx/>
                <a:uFillTx/>
                <a:latin typeface="+mn-lt"/>
                <a:ea typeface="+mn-ea"/>
                <a:cs typeface="+mn-cs"/>
              </a:rPr>
              <a:t>, a practice known as "tea-rooming" or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tooltip="Cottaging">
                  <a:extLst>
                    <a:ext uri="{A12FA001-AC4F-418D-AE19-62706E023703}">
                      <ahyp:hlinkClr xmlns:ahyp="http://schemas.microsoft.com/office/drawing/2018/hyperlinkcolor" val="tx"/>
                    </a:ext>
                  </a:extLst>
                </a:hlinkClick>
              </a:rPr>
              <a:t>cottaging</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30000" noProof="0" dirty="0">
                <a:ln>
                  <a:noFill/>
                </a:ln>
                <a:solidFill>
                  <a:prstClr val="black"/>
                </a:solidFill>
                <a:effectLst/>
                <a:uLnTx/>
                <a:uFillTx/>
                <a:latin typeface="+mn-lt"/>
                <a:ea typeface="+mn-ea"/>
                <a:cs typeface="+mn-cs"/>
                <a:hlinkClick r:id="rId6">
                  <a:extLst>
                    <a:ext uri="{A12FA001-AC4F-418D-AE19-62706E023703}">
                      <ahyp:hlinkClr xmlns:ahyp="http://schemas.microsoft.com/office/drawing/2018/hyperlinkcolor" val="tx"/>
                    </a:ext>
                  </a:extLst>
                </a:hlinkClick>
              </a:rPr>
              <a:t>[1]</a:t>
            </a:r>
            <a:r>
              <a:rPr kumimoji="0" lang="en-US" sz="1200" b="0" i="0" u="none" strike="noStrike" kern="1200" cap="none" spc="0" normalizeH="0" baseline="0" noProof="0" dirty="0">
                <a:ln>
                  <a:noFill/>
                </a:ln>
                <a:solidFill>
                  <a:prstClr val="black"/>
                </a:solidFill>
                <a:effectLst/>
                <a:uLnTx/>
                <a:uFillTx/>
                <a:latin typeface="+mn-lt"/>
                <a:ea typeface="+mn-ea"/>
                <a:cs typeface="+mn-cs"/>
              </a:rPr>
              <a:t> Humphreys asserted that the men participating in such activity came from diverse social backgrounds, had differing personal motives for seeking sex in such venues, and variously self-perceived as "straight," "bisexual," or "gay.“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Humphreys' study has been criticized on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tooltip="Ethics">
                  <a:extLst>
                    <a:ext uri="{A12FA001-AC4F-418D-AE19-62706E023703}">
                      <ahyp:hlinkClr xmlns:ahyp="http://schemas.microsoft.com/office/drawing/2018/hyperlinkcolor" val="tx"/>
                    </a:ext>
                  </a:extLst>
                </a:hlinkClick>
              </a:rPr>
              <a:t>ethical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grounds in that he observed acts of homosexuality by masquerading as a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tooltip="Voyeurism">
                  <a:extLst>
                    <a:ext uri="{A12FA001-AC4F-418D-AE19-62706E023703}">
                      <ahyp:hlinkClr xmlns:ahyp="http://schemas.microsoft.com/office/drawing/2018/hyperlinkcolor" val="tx"/>
                    </a:ext>
                  </a:extLst>
                </a:hlinkClick>
              </a:rPr>
              <a:t>voyeur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did not get his subjects’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9" tooltip="Informed consent">
                  <a:extLst>
                    <a:ext uri="{A12FA001-AC4F-418D-AE19-62706E023703}">
                      <ahyp:hlinkClr xmlns:ahyp="http://schemas.microsoft.com/office/drawing/2018/hyperlinkcolor" val="tx"/>
                    </a:ext>
                  </a:extLst>
                </a:hlinkClick>
              </a:rPr>
              <a:t>consent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used their license plate numbers to track them down, and interviewed them in disguise without revealing the true intent of his studies (he claimed to be a health service interviewer, and asked them questions about their race, marital status, occupation, and so on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Tearoom Trade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has been criticized for privacy violations, and deceit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err="1">
                <a:ln>
                  <a:noFill/>
                </a:ln>
                <a:solidFill>
                  <a:prstClr val="black"/>
                </a:solidFill>
                <a:effectLst/>
                <a:uLnTx/>
                <a:uFillTx/>
                <a:latin typeface="Arial" panose="020B0604020202020204" pitchFamily="34" charset="0"/>
                <a:ea typeface="+mn-ea"/>
                <a:cs typeface="+mn-cs"/>
              </a:rPr>
              <a:t>Theralizumab</a:t>
            </a: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2006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Parexel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immunomodulary</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to treat leukemia and RA. 6 patients volunteered and </a:t>
            </a:r>
            <a:r>
              <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within 90 minutes of receiving the experimental drug they were writhing in agony as the drug had caused reactions never seen in a clinical trial before, nor in any of the pre-clinical safety tests.  The reaction, dubbed by scientists “a cytokine storm”, was life threatening.  Within 12 hours all were in intensive care which lasted up to 16 days as doctors fought to control the symptoms. Trials in NHP’s did not show the same cellular reaction.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Milgram</a:t>
            </a:r>
            <a:r>
              <a:rPr kumimoji="0" lang="en-US" sz="1200" b="0" i="0" u="sng"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 In Milgram's basic paradigm, a subject walks into a laboratory believing that they are about to take part in a study of memory and learning. After being assigned the role of a teacher, the subject is asked to teach word associations to a fellow subject (who in reality is a collaborator of the experimenter). The teaching method, however, is unconventional—administering increasingly higher electric shocks to the learner. Once the presumed shock level reaches a certain point, the subject is thrown into a conflict. On the one hand, the strapped learner demands to be set free, he appears to suffer pain, and going all the way may pose a risk to his health. On the other hand, the experimenter, if asked, insists that the experiment is not as unhealthy as it appears to be, and that the teacher must go on. In sharp contrast to the expectations of professionals and laymen alike, some 65% of all subjects continue to administer shocks up to the very highest levels.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One of the most famous studies of obedience in psychology was carried out by Stanley Milgram. The Milgram Shock Experiment raised questions about the research ethics of scientific experimentation because of the extreme emotional stress and inflicted insight suffered by the participants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Tuskegee</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 conducted between 1932 and 1972 by the United States Public Health Service (PHS) and the Centers for Disease Control and Prevention (CDC) on a group of nearly 400 African American men with syphilis.[4][5] The purpose of the study was to observe the effects of the disease when untreated, though by the end of the study medical advancements meant it was entirely treatable. The men were not informed of the nature of the experiment, and more than 100 died as a result.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U.S. Public Health Service (USPHS) Syphilis Study at Tuskegee was conducted between 1932 and 1972 to observe the natural history of untreated syphilis. As part of the study, researchers did not collect informed consent from participants and they did not offer treatment, even after it was widely available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Henrietta lacks </a:t>
            </a:r>
            <a:r>
              <a:rPr kumimoji="0" lang="en-US" sz="1200" b="0" i="0" u="none" strike="noStrike" kern="1200" cap="none" spc="0" normalizeH="0" baseline="0" noProof="0" dirty="0">
                <a:ln>
                  <a:noFill/>
                </a:ln>
                <a:solidFill>
                  <a:prstClr val="black"/>
                </a:solidFill>
                <a:effectLst/>
                <a:uLnTx/>
                <a:uFillTx/>
                <a:latin typeface="+mn-lt"/>
                <a:ea typeface="+mn-ea"/>
                <a:cs typeface="+mn-cs"/>
              </a:rPr>
              <a:t>- was an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10" tooltip="African-American">
                  <a:extLst>
                    <a:ext uri="{A12FA001-AC4F-418D-AE19-62706E023703}">
                      <ahyp:hlinkClr xmlns:ahyp="http://schemas.microsoft.com/office/drawing/2018/hyperlinkcolor" val="tx"/>
                    </a:ext>
                  </a:extLst>
                </a:hlinkClick>
              </a:rPr>
              <a:t>African-American</a:t>
            </a:r>
            <a:r>
              <a:rPr kumimoji="0" lang="en-US" sz="1200" b="0" i="0" u="none" strike="noStrike" kern="1200" cap="none" spc="0" normalizeH="0" baseline="0" noProof="0" dirty="0">
                <a:ln>
                  <a:noFill/>
                </a:ln>
                <a:solidFill>
                  <a:prstClr val="black"/>
                </a:solidFill>
                <a:effectLst/>
                <a:uLnTx/>
                <a:uFillTx/>
                <a:latin typeface="+mn-lt"/>
                <a:ea typeface="+mn-ea"/>
                <a:cs typeface="+mn-cs"/>
              </a:rPr>
              <a:t> woman whose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11" tooltip="Cancer cell">
                  <a:extLst>
                    <a:ext uri="{A12FA001-AC4F-418D-AE19-62706E023703}">
                      <ahyp:hlinkClr xmlns:ahyp="http://schemas.microsoft.com/office/drawing/2018/hyperlinkcolor" val="tx"/>
                    </a:ext>
                  </a:extLst>
                </a:hlinkClick>
              </a:rPr>
              <a:t>cancer cells</a:t>
            </a:r>
            <a:r>
              <a:rPr kumimoji="0" lang="en-US" sz="1200" b="0" i="0" u="none" strike="noStrike" kern="1200" cap="none" spc="0" normalizeH="0" baseline="0" noProof="0" dirty="0">
                <a:ln>
                  <a:noFill/>
                </a:ln>
                <a:solidFill>
                  <a:prstClr val="black"/>
                </a:solidFill>
                <a:effectLst/>
                <a:uLnTx/>
                <a:uFillTx/>
                <a:latin typeface="+mn-lt"/>
                <a:ea typeface="+mn-ea"/>
                <a:cs typeface="+mn-cs"/>
              </a:rPr>
              <a:t> are the source of the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12" tooltip="HeLa">
                  <a:extLst>
                    <a:ext uri="{A12FA001-AC4F-418D-AE19-62706E023703}">
                      <ahyp:hlinkClr xmlns:ahyp="http://schemas.microsoft.com/office/drawing/2018/hyperlinkcolor" val="tx"/>
                    </a:ext>
                  </a:extLst>
                </a:hlinkClick>
              </a:rPr>
              <a:t>HeLa</a:t>
            </a:r>
            <a:r>
              <a:rPr kumimoji="0" lang="en-US" sz="1200" b="0" i="0" u="none" strike="noStrike" kern="1200" cap="none" spc="0" normalizeH="0" baseline="0" noProof="0" dirty="0">
                <a:ln>
                  <a:noFill/>
                </a:ln>
                <a:solidFill>
                  <a:prstClr val="black"/>
                </a:solidFill>
                <a:effectLst/>
                <a:uLnTx/>
                <a:uFillTx/>
                <a:latin typeface="+mn-lt"/>
                <a:ea typeface="+mn-ea"/>
                <a:cs typeface="+mn-cs"/>
              </a:rPr>
              <a:t> cell line. Cell line was created from a tumor biopsied during treatment at JHU. Neither her, nor her family were ever consented or gave permission to use these cells.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Guatemala </a:t>
            </a:r>
            <a:r>
              <a:rPr kumimoji="0" lang="en-US" sz="1200" b="0" i="0" u="none" strike="noStrike" kern="1200" cap="none" spc="0" normalizeH="0" baseline="0" noProof="0" dirty="0">
                <a:ln>
                  <a:noFill/>
                </a:ln>
                <a:solidFill>
                  <a:prstClr val="black"/>
                </a:solidFill>
                <a:effectLst/>
                <a:uLnTx/>
                <a:uFillTx/>
                <a:latin typeface="+mn-lt"/>
                <a:ea typeface="+mn-ea"/>
                <a:cs typeface="+mn-cs"/>
              </a:rPr>
              <a:t>–  United States-led human experiments conducted in Guatemala from 1946 to 1948. The experiments were led by physician John Charles Cutler, who also participated in the late stages of the Tuskegee syphilis experiment. Doctors infected 1,300 people, including at least 600 soldiers and people from various impoverished groups (including, but not limited to, sex workers, orphans, inmates of mental hospitals, and prisoners) with syphilis, gonorrhea, and chancroid, without the informed consent of the subjects. Only 700 of them received treatment. In total, 5,500 people were involved in all research experiments, of whom 83 died by the end of 1953, though it is unknown whether or not the inoculations were responsible for all these deaths.[1] Serology studies continued through 1953 involving the same vulnerable populations in addition to children from state-run schools, an orphanage, and rural towns, though the intentional infection of patients ended with the original study.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Monster </a:t>
            </a:r>
            <a:r>
              <a:rPr kumimoji="0" lang="en-US" sz="1200" b="0" i="0" u="none" strike="noStrike" kern="1200" cap="none" spc="0" normalizeH="0" baseline="0" noProof="0" dirty="0">
                <a:ln>
                  <a:noFill/>
                </a:ln>
                <a:solidFill>
                  <a:prstClr val="black"/>
                </a:solidFill>
                <a:effectLst/>
                <a:uLnTx/>
                <a:uFillTx/>
                <a:latin typeface="+mn-lt"/>
                <a:ea typeface="+mn-ea"/>
                <a:cs typeface="+mn-cs"/>
              </a:rPr>
              <a:t>– The Monster Study was a stuttering experiment performed on 22 orphan children in Davenport, Iowa in 1939. It was conducted by Wendell Johnson at the University of Iowa. Graduate student Mary Tudor conducted the experiment under Johnson's supervision. Half of the children received positive speech therapy, praising the fluency of their speech, and the other half, negative speech therapy, belittling the children for speech imperfections. Many of the normal speaking orphan children who received negative therapy in the experiment suffered negative psychological effects, and some retained speech problems for the rest of their lives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Stanford Prisoner – </a:t>
            </a:r>
            <a:r>
              <a:rPr kumimoji="0" lang="en-US" sz="1200" b="0" i="0" u="none" strike="noStrike" kern="1200" cap="none" spc="0" normalizeH="0" baseline="0" noProof="0" dirty="0">
                <a:ln>
                  <a:noFill/>
                </a:ln>
                <a:solidFill>
                  <a:prstClr val="black"/>
                </a:solidFill>
                <a:effectLst/>
                <a:uLnTx/>
                <a:uFillTx/>
                <a:latin typeface="+mn-lt"/>
                <a:ea typeface="+mn-ea"/>
                <a:cs typeface="+mn-cs"/>
              </a:rPr>
              <a:t>was a psychological experiment conducted in August 1971. It was a two-week simulation of a prison environment that examined the effects of situational variables on participants' reactions and behaviors. Stanford University psychology professor Philip Zimbardo led the research team who administered the study. Participants were recruited from the local community with an ad in the newspapers offering $15 per day ($108 in 2022) to male students who wanted to participate in a "psychological study of prison life". Volunteers were chosen after assessments of psychological stability and then randomly assigned to being prisoners or prison guards. Those volunteers selected to be "guards" were given uniforms specifically to de-individuate them, and they were instructed to prevent prisoners from escaping. The experiment officially started when "prisoners" were arrested by real Palo Alto police. Over the following five days, psychological abuse of the prisoners by the "guards" became increasingly brutal. After psychologist Christina Maslach visited to evaluate the conditions, she was upset to see how study participants were behaving and she confronted Zimbardo. He ended the experiment on the sixth day.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Recently: Hunter college. PI was using federal funds granted for HIV/AIDS educational studies to go on luxury vacations that included 7 scuba trips</a:t>
            </a:r>
          </a:p>
          <a:p>
            <a:endParaRPr lang="en-US" dirty="0"/>
          </a:p>
        </p:txBody>
      </p:sp>
      <p:sp>
        <p:nvSpPr>
          <p:cNvPr id="4" name="Slide Number Placeholder 3"/>
          <p:cNvSpPr>
            <a:spLocks noGrp="1"/>
          </p:cNvSpPr>
          <p:nvPr>
            <p:ph type="sldNum" sz="quarter" idx="5"/>
          </p:nvPr>
        </p:nvSpPr>
        <p:spPr/>
        <p:txBody>
          <a:bodyPr/>
          <a:lstStyle/>
          <a:p>
            <a:fld id="{97102681-AB87-42C1-A0EC-E681424FC3AA}" type="slidenum">
              <a:rPr lang="en-US" smtClean="0"/>
              <a:t>9</a:t>
            </a:fld>
            <a:endParaRPr lang="en-US"/>
          </a:p>
        </p:txBody>
      </p:sp>
    </p:spTree>
    <p:extLst>
      <p:ext uri="{BB962C8B-B14F-4D97-AF65-F5344CB8AC3E}">
        <p14:creationId xmlns:p14="http://schemas.microsoft.com/office/powerpoint/2010/main" val="141432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0AA9-07E4-79AC-4BAA-5386D884DF8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64FA59B-C279-1F06-8716-5C0D88E2B6EC}"/>
              </a:ext>
            </a:extLst>
          </p:cNvPr>
          <p:cNvSpPr>
            <a:spLocks noGrp="1" noRot="1" noChangeAspect="1" noTextEdit="1"/>
          </p:cNvSpPr>
          <p:nvPr>
            <p:ph type="sldImg"/>
          </p:nvPr>
        </p:nvSpPr>
        <p:spPr bwMode="auto">
          <a:xfrm>
            <a:off x="2698750" y="971550"/>
            <a:ext cx="4660900" cy="2622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01D8B7-B45C-2FAA-C10B-15A95F3E4D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364" name="Slide Number Placeholder 3">
            <a:extLst>
              <a:ext uri="{FF2B5EF4-FFF2-40B4-BE49-F238E27FC236}">
                <a16:creationId xmlns:a16="http://schemas.microsoft.com/office/drawing/2014/main" id="{B5ED402C-77EF-66BD-01BD-5623B8294A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Tahoma" panose="020B0604030504040204" pitchFamily="34" charset="0"/>
                <a:cs typeface="Arial" panose="020B0604020202020204" pitchFamily="34" charset="0"/>
              </a:defRPr>
            </a:lvl1pPr>
            <a:lvl2pPr marL="728663" indent="-279400" defTabSz="919163">
              <a:defRPr>
                <a:solidFill>
                  <a:schemeClr val="tx1"/>
                </a:solidFill>
                <a:latin typeface="Tahoma" panose="020B0604030504040204" pitchFamily="34" charset="0"/>
                <a:cs typeface="Arial" panose="020B0604020202020204" pitchFamily="34" charset="0"/>
              </a:defRPr>
            </a:lvl2pPr>
            <a:lvl3pPr marL="1122363" indent="-222250" defTabSz="919163">
              <a:defRPr>
                <a:solidFill>
                  <a:schemeClr val="tx1"/>
                </a:solidFill>
                <a:latin typeface="Tahoma" panose="020B0604030504040204" pitchFamily="34" charset="0"/>
                <a:cs typeface="Arial" panose="020B0604020202020204" pitchFamily="34" charset="0"/>
              </a:defRPr>
            </a:lvl3pPr>
            <a:lvl4pPr marL="1573213" indent="-222250" defTabSz="919163">
              <a:defRPr>
                <a:solidFill>
                  <a:schemeClr val="tx1"/>
                </a:solidFill>
                <a:latin typeface="Tahoma" panose="020B0604030504040204" pitchFamily="34" charset="0"/>
                <a:cs typeface="Arial" panose="020B0604020202020204" pitchFamily="34" charset="0"/>
              </a:defRPr>
            </a:lvl4pPr>
            <a:lvl5pPr marL="2022475" indent="-222250" defTabSz="919163">
              <a:defRPr>
                <a:solidFill>
                  <a:schemeClr val="tx1"/>
                </a:solidFill>
                <a:latin typeface="Tahoma" panose="020B0604030504040204" pitchFamily="34" charset="0"/>
                <a:cs typeface="Arial" panose="020B0604020202020204" pitchFamily="34" charset="0"/>
              </a:defRPr>
            </a:lvl5pPr>
            <a:lvl6pPr marL="24796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368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40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51275" indent="-222250" defTabSz="9191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267224D-3C12-4BD6-B66C-9C8DCF1C4FD7}" type="slidenum">
              <a:rPr lang="en-US" altLang="en-US" sz="1100" smtClean="0">
                <a:solidFill>
                  <a:srgbClr val="000000"/>
                </a:solidFill>
                <a:latin typeface="Arial" panose="020B0604020202020204" pitchFamily="34" charset="0"/>
                <a:ea typeface="ＭＳ Ｐゴシック" panose="020B0600070205080204" pitchFamily="34" charset="-128"/>
              </a:rPr>
              <a:pPr/>
              <a:t>10</a:t>
            </a:fld>
            <a:endParaRPr lang="en-US" altLang="en-US" sz="110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755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4FDC85F-20CC-4BC9-8E31-23DC7BB57CD7}"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
        <p:nvSpPr>
          <p:cNvPr id="23555" name="Rectangle 3074"/>
          <p:cNvSpPr>
            <a:spLocks noGrp="1" noRot="1" noChangeAspect="1" noChangeArrowheads="1" noTextEdit="1"/>
          </p:cNvSpPr>
          <p:nvPr>
            <p:ph type="sldImg"/>
          </p:nvPr>
        </p:nvSpPr>
        <p:spPr bwMode="auto">
          <a:xfrm>
            <a:off x="2698750" y="971550"/>
            <a:ext cx="4660900" cy="2622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076"/>
          <p:cNvSpPr>
            <a:spLocks noGrp="1" noChangeArrowheads="1"/>
          </p:cNvSpPr>
          <p:nvPr>
            <p:ph type="body" idx="1"/>
          </p:nvPr>
        </p:nvSpPr>
        <p:spPr bwMode="auto">
          <a:xfrm>
            <a:off x="914400" y="44196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4906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3C41C-A487-0C45-A261-16903102544D}" type="datetimeFigureOut">
              <a:rPr lang="en-US" smtClean="0"/>
              <a:t>11/10/25</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38745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meline_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B855-995C-1225-6A02-C46FF326D417}"/>
              </a:ext>
            </a:extLst>
          </p:cNvPr>
          <p:cNvSpPr>
            <a:spLocks noGrp="1"/>
          </p:cNvSpPr>
          <p:nvPr>
            <p:ph type="title" hasCustomPrompt="1"/>
          </p:nvPr>
        </p:nvSpPr>
        <p:spPr>
          <a:xfrm>
            <a:off x="327369" y="273844"/>
            <a:ext cx="8489263" cy="698219"/>
          </a:xfrm>
        </p:spPr>
        <p:txBody>
          <a:bodyPr tIns="91440" bIns="0">
            <a:noAutofit/>
          </a:bodyPr>
          <a:lstStyle>
            <a:lvl1pPr algn="ctr">
              <a:defRPr sz="3750">
                <a:solidFill>
                  <a:schemeClr val="accent5"/>
                </a:solidFill>
              </a:defRPr>
            </a:lvl1pPr>
          </a:lstStyle>
          <a:p>
            <a:r>
              <a:rPr lang="en-US" dirty="0"/>
              <a:t>Add title</a:t>
            </a:r>
          </a:p>
        </p:txBody>
      </p:sp>
      <p:sp>
        <p:nvSpPr>
          <p:cNvPr id="7" name="Text Placeholder 6">
            <a:extLst>
              <a:ext uri="{FF2B5EF4-FFF2-40B4-BE49-F238E27FC236}">
                <a16:creationId xmlns:a16="http://schemas.microsoft.com/office/drawing/2014/main" id="{3FC7E382-139D-81C9-213E-ABB543805117}"/>
              </a:ext>
            </a:extLst>
          </p:cNvPr>
          <p:cNvSpPr>
            <a:spLocks noGrp="1"/>
          </p:cNvSpPr>
          <p:nvPr>
            <p:ph type="body" sz="quarter" idx="10" hasCustomPrompt="1"/>
          </p:nvPr>
        </p:nvSpPr>
        <p:spPr>
          <a:xfrm>
            <a:off x="327369" y="972063"/>
            <a:ext cx="8489263" cy="431006"/>
          </a:xfrm>
        </p:spPr>
        <p:txBody>
          <a:bodyPr>
            <a:noAutofit/>
          </a:bodyPr>
          <a:lstStyle>
            <a:lvl1pPr marL="0" indent="0" algn="ctr">
              <a:buNone/>
              <a:defRPr sz="1500" b="1" cap="all" spc="225" baseline="0">
                <a:solidFill>
                  <a:schemeClr val="accent5"/>
                </a:solidFill>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SUBTITLE</a:t>
            </a:r>
          </a:p>
        </p:txBody>
      </p:sp>
      <p:sp>
        <p:nvSpPr>
          <p:cNvPr id="8" name="Text Placeholder 6">
            <a:extLst>
              <a:ext uri="{FF2B5EF4-FFF2-40B4-BE49-F238E27FC236}">
                <a16:creationId xmlns:a16="http://schemas.microsoft.com/office/drawing/2014/main" id="{0A65FCCB-71AC-57AB-9072-A30D1F53FC2A}"/>
              </a:ext>
            </a:extLst>
          </p:cNvPr>
          <p:cNvSpPr>
            <a:spLocks noGrp="1"/>
          </p:cNvSpPr>
          <p:nvPr>
            <p:ph type="body" sz="quarter" idx="11" hasCustomPrompt="1"/>
          </p:nvPr>
        </p:nvSpPr>
        <p:spPr>
          <a:xfrm>
            <a:off x="320827" y="1513835"/>
            <a:ext cx="1137362" cy="431006"/>
          </a:xfrm>
        </p:spPr>
        <p:txBody>
          <a:bodyPr>
            <a:noAutofit/>
          </a:bodyPr>
          <a:lstStyle>
            <a:lvl1pPr marL="0" indent="0" algn="l">
              <a:buNone/>
              <a:defRPr sz="2100" b="0" cap="all"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0000</a:t>
            </a:r>
          </a:p>
        </p:txBody>
      </p:sp>
      <p:sp>
        <p:nvSpPr>
          <p:cNvPr id="11" name="Text Placeholder 6">
            <a:extLst>
              <a:ext uri="{FF2B5EF4-FFF2-40B4-BE49-F238E27FC236}">
                <a16:creationId xmlns:a16="http://schemas.microsoft.com/office/drawing/2014/main" id="{5CF6C398-93E6-A99F-EFDF-A55942B3F0E0}"/>
              </a:ext>
            </a:extLst>
          </p:cNvPr>
          <p:cNvSpPr>
            <a:spLocks noGrp="1"/>
          </p:cNvSpPr>
          <p:nvPr>
            <p:ph type="body" sz="quarter" idx="12" hasCustomPrompt="1"/>
          </p:nvPr>
        </p:nvSpPr>
        <p:spPr>
          <a:xfrm>
            <a:off x="1554025" y="1513835"/>
            <a:ext cx="1137362" cy="431006"/>
          </a:xfrm>
        </p:spPr>
        <p:txBody>
          <a:bodyPr>
            <a:noAutofit/>
          </a:bodyPr>
          <a:lstStyle>
            <a:lvl1pPr marL="0" indent="0" algn="l">
              <a:buNone/>
              <a:defRPr sz="2100" b="0" cap="all"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0000</a:t>
            </a:r>
          </a:p>
        </p:txBody>
      </p:sp>
      <p:sp>
        <p:nvSpPr>
          <p:cNvPr id="12" name="Text Placeholder 6">
            <a:extLst>
              <a:ext uri="{FF2B5EF4-FFF2-40B4-BE49-F238E27FC236}">
                <a16:creationId xmlns:a16="http://schemas.microsoft.com/office/drawing/2014/main" id="{AE291EFA-0974-0076-CEBE-59D6F7EA799F}"/>
              </a:ext>
            </a:extLst>
          </p:cNvPr>
          <p:cNvSpPr>
            <a:spLocks noGrp="1"/>
          </p:cNvSpPr>
          <p:nvPr>
            <p:ph type="body" sz="quarter" idx="13" hasCustomPrompt="1"/>
          </p:nvPr>
        </p:nvSpPr>
        <p:spPr>
          <a:xfrm>
            <a:off x="2772377" y="1513835"/>
            <a:ext cx="1137362" cy="431006"/>
          </a:xfrm>
        </p:spPr>
        <p:txBody>
          <a:bodyPr>
            <a:noAutofit/>
          </a:bodyPr>
          <a:lstStyle>
            <a:lvl1pPr marL="0" indent="0" algn="l">
              <a:buNone/>
              <a:defRPr sz="2100" b="0" cap="all"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0000</a:t>
            </a:r>
          </a:p>
        </p:txBody>
      </p:sp>
      <p:sp>
        <p:nvSpPr>
          <p:cNvPr id="13" name="Text Placeholder 6">
            <a:extLst>
              <a:ext uri="{FF2B5EF4-FFF2-40B4-BE49-F238E27FC236}">
                <a16:creationId xmlns:a16="http://schemas.microsoft.com/office/drawing/2014/main" id="{D6D7C929-37FC-D4F9-240C-3E716CF74ACF}"/>
              </a:ext>
            </a:extLst>
          </p:cNvPr>
          <p:cNvSpPr>
            <a:spLocks noGrp="1"/>
          </p:cNvSpPr>
          <p:nvPr>
            <p:ph type="body" sz="quarter" idx="14" hasCustomPrompt="1"/>
          </p:nvPr>
        </p:nvSpPr>
        <p:spPr>
          <a:xfrm>
            <a:off x="4007663" y="1513835"/>
            <a:ext cx="1137362" cy="431006"/>
          </a:xfrm>
        </p:spPr>
        <p:txBody>
          <a:bodyPr>
            <a:noAutofit/>
          </a:bodyPr>
          <a:lstStyle>
            <a:lvl1pPr marL="0" indent="0" algn="l">
              <a:buNone/>
              <a:defRPr sz="2100" b="0" cap="all"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0000</a:t>
            </a:r>
          </a:p>
        </p:txBody>
      </p:sp>
      <p:sp>
        <p:nvSpPr>
          <p:cNvPr id="14" name="Text Placeholder 6">
            <a:extLst>
              <a:ext uri="{FF2B5EF4-FFF2-40B4-BE49-F238E27FC236}">
                <a16:creationId xmlns:a16="http://schemas.microsoft.com/office/drawing/2014/main" id="{FD4D7B7F-47B6-90A3-0C50-BFF900083477}"/>
              </a:ext>
            </a:extLst>
          </p:cNvPr>
          <p:cNvSpPr>
            <a:spLocks noGrp="1"/>
          </p:cNvSpPr>
          <p:nvPr>
            <p:ph type="body" sz="quarter" idx="15" hasCustomPrompt="1"/>
          </p:nvPr>
        </p:nvSpPr>
        <p:spPr>
          <a:xfrm>
            <a:off x="5226016" y="1513835"/>
            <a:ext cx="1137362" cy="431006"/>
          </a:xfrm>
        </p:spPr>
        <p:txBody>
          <a:bodyPr>
            <a:noAutofit/>
          </a:bodyPr>
          <a:lstStyle>
            <a:lvl1pPr marL="0" indent="0" algn="l">
              <a:buNone/>
              <a:defRPr sz="2100" b="0" cap="all"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0000</a:t>
            </a:r>
          </a:p>
        </p:txBody>
      </p:sp>
      <p:sp>
        <p:nvSpPr>
          <p:cNvPr id="15" name="Text Placeholder 6">
            <a:extLst>
              <a:ext uri="{FF2B5EF4-FFF2-40B4-BE49-F238E27FC236}">
                <a16:creationId xmlns:a16="http://schemas.microsoft.com/office/drawing/2014/main" id="{D8299739-6734-AC50-12FE-A0EDBE695861}"/>
              </a:ext>
            </a:extLst>
          </p:cNvPr>
          <p:cNvSpPr>
            <a:spLocks noGrp="1"/>
          </p:cNvSpPr>
          <p:nvPr>
            <p:ph type="body" sz="quarter" idx="16" hasCustomPrompt="1"/>
          </p:nvPr>
        </p:nvSpPr>
        <p:spPr>
          <a:xfrm>
            <a:off x="6444368" y="1513835"/>
            <a:ext cx="1137362" cy="431006"/>
          </a:xfrm>
        </p:spPr>
        <p:txBody>
          <a:bodyPr>
            <a:noAutofit/>
          </a:bodyPr>
          <a:lstStyle>
            <a:lvl1pPr marL="0" indent="0" algn="l">
              <a:buNone/>
              <a:defRPr sz="2100" b="0" cap="all"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XXXX</a:t>
            </a:r>
          </a:p>
        </p:txBody>
      </p:sp>
      <p:sp>
        <p:nvSpPr>
          <p:cNvPr id="16" name="Text Placeholder 6">
            <a:extLst>
              <a:ext uri="{FF2B5EF4-FFF2-40B4-BE49-F238E27FC236}">
                <a16:creationId xmlns:a16="http://schemas.microsoft.com/office/drawing/2014/main" id="{12B20D24-A521-7B35-F80C-43831172F22C}"/>
              </a:ext>
            </a:extLst>
          </p:cNvPr>
          <p:cNvSpPr>
            <a:spLocks noGrp="1"/>
          </p:cNvSpPr>
          <p:nvPr>
            <p:ph type="body" sz="quarter" idx="17" hasCustomPrompt="1"/>
          </p:nvPr>
        </p:nvSpPr>
        <p:spPr>
          <a:xfrm>
            <a:off x="7672728" y="1513835"/>
            <a:ext cx="1137362" cy="431006"/>
          </a:xfrm>
        </p:spPr>
        <p:txBody>
          <a:bodyPr>
            <a:noAutofit/>
          </a:bodyPr>
          <a:lstStyle>
            <a:lvl1pPr marL="0" indent="0" algn="l">
              <a:buNone/>
              <a:defRPr sz="2100" b="0" cap="all"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XXXX</a:t>
            </a:r>
          </a:p>
        </p:txBody>
      </p:sp>
      <p:sp>
        <p:nvSpPr>
          <p:cNvPr id="17" name="Text Placeholder 6">
            <a:extLst>
              <a:ext uri="{FF2B5EF4-FFF2-40B4-BE49-F238E27FC236}">
                <a16:creationId xmlns:a16="http://schemas.microsoft.com/office/drawing/2014/main" id="{6B73193A-88EA-B0EF-BE93-8DF234EB1751}"/>
              </a:ext>
            </a:extLst>
          </p:cNvPr>
          <p:cNvSpPr>
            <a:spLocks noGrp="1"/>
          </p:cNvSpPr>
          <p:nvPr>
            <p:ph type="body" sz="quarter" idx="18" hasCustomPrompt="1"/>
          </p:nvPr>
        </p:nvSpPr>
        <p:spPr>
          <a:xfrm>
            <a:off x="320827" y="1961632"/>
            <a:ext cx="1137362" cy="507929"/>
          </a:xfrm>
        </p:spPr>
        <p:txBody>
          <a:bodyPr>
            <a:noAutofit/>
          </a:bodyPr>
          <a:lstStyle>
            <a:lvl1pPr marL="0" indent="0" algn="l">
              <a:buNone/>
              <a:defRPr sz="750" b="1" cap="all" spc="225" baseline="0">
                <a:solidFill>
                  <a:schemeClr val="accent5"/>
                </a:solidFill>
                <a:latin typeface="+mj-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a:t>
            </a:r>
          </a:p>
        </p:txBody>
      </p:sp>
      <p:sp>
        <p:nvSpPr>
          <p:cNvPr id="18" name="Text Placeholder 6">
            <a:extLst>
              <a:ext uri="{FF2B5EF4-FFF2-40B4-BE49-F238E27FC236}">
                <a16:creationId xmlns:a16="http://schemas.microsoft.com/office/drawing/2014/main" id="{EDCB1B8E-D420-780E-9AB7-AC039F356D3B}"/>
              </a:ext>
            </a:extLst>
          </p:cNvPr>
          <p:cNvSpPr>
            <a:spLocks noGrp="1"/>
          </p:cNvSpPr>
          <p:nvPr>
            <p:ph type="body" sz="quarter" idx="19" hasCustomPrompt="1"/>
          </p:nvPr>
        </p:nvSpPr>
        <p:spPr>
          <a:xfrm>
            <a:off x="1554025" y="1961632"/>
            <a:ext cx="1137362" cy="507929"/>
          </a:xfrm>
        </p:spPr>
        <p:txBody>
          <a:bodyPr>
            <a:noAutofit/>
          </a:bodyPr>
          <a:lstStyle>
            <a:lvl1pPr marL="0" indent="0" algn="l">
              <a:buNone/>
              <a:defRPr sz="750" b="1" cap="all" spc="225" baseline="0">
                <a:solidFill>
                  <a:schemeClr val="accent5"/>
                </a:solidFill>
                <a:latin typeface="+mj-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a:t>
            </a:r>
          </a:p>
        </p:txBody>
      </p:sp>
      <p:sp>
        <p:nvSpPr>
          <p:cNvPr id="19" name="Text Placeholder 6">
            <a:extLst>
              <a:ext uri="{FF2B5EF4-FFF2-40B4-BE49-F238E27FC236}">
                <a16:creationId xmlns:a16="http://schemas.microsoft.com/office/drawing/2014/main" id="{7656A84E-C390-F554-7CF9-98D0A99CB425}"/>
              </a:ext>
            </a:extLst>
          </p:cNvPr>
          <p:cNvSpPr>
            <a:spLocks noGrp="1"/>
          </p:cNvSpPr>
          <p:nvPr>
            <p:ph type="body" sz="quarter" idx="20" hasCustomPrompt="1"/>
          </p:nvPr>
        </p:nvSpPr>
        <p:spPr>
          <a:xfrm>
            <a:off x="2772377" y="1961632"/>
            <a:ext cx="1137362" cy="507929"/>
          </a:xfrm>
        </p:spPr>
        <p:txBody>
          <a:bodyPr>
            <a:noAutofit/>
          </a:bodyPr>
          <a:lstStyle>
            <a:lvl1pPr marL="0" indent="0" algn="l">
              <a:buNone/>
              <a:defRPr sz="750" b="1" cap="all" spc="225" baseline="0">
                <a:solidFill>
                  <a:schemeClr val="accent5"/>
                </a:solidFill>
                <a:latin typeface="+mj-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a:t>
            </a:r>
          </a:p>
        </p:txBody>
      </p:sp>
      <p:sp>
        <p:nvSpPr>
          <p:cNvPr id="20" name="Text Placeholder 6">
            <a:extLst>
              <a:ext uri="{FF2B5EF4-FFF2-40B4-BE49-F238E27FC236}">
                <a16:creationId xmlns:a16="http://schemas.microsoft.com/office/drawing/2014/main" id="{58932D1A-5F27-5DB5-2EA3-5D2198BFE1E4}"/>
              </a:ext>
            </a:extLst>
          </p:cNvPr>
          <p:cNvSpPr>
            <a:spLocks noGrp="1"/>
          </p:cNvSpPr>
          <p:nvPr>
            <p:ph type="body" sz="quarter" idx="21" hasCustomPrompt="1"/>
          </p:nvPr>
        </p:nvSpPr>
        <p:spPr>
          <a:xfrm>
            <a:off x="4007663" y="1961632"/>
            <a:ext cx="1137362" cy="507929"/>
          </a:xfrm>
        </p:spPr>
        <p:txBody>
          <a:bodyPr>
            <a:noAutofit/>
          </a:bodyPr>
          <a:lstStyle>
            <a:lvl1pPr marL="0" indent="0" algn="l">
              <a:buNone/>
              <a:defRPr sz="750" b="1" cap="all" spc="225" baseline="0">
                <a:solidFill>
                  <a:schemeClr val="accent5"/>
                </a:solidFill>
                <a:latin typeface="+mj-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a:t>
            </a:r>
          </a:p>
        </p:txBody>
      </p:sp>
      <p:sp>
        <p:nvSpPr>
          <p:cNvPr id="21" name="Text Placeholder 6">
            <a:extLst>
              <a:ext uri="{FF2B5EF4-FFF2-40B4-BE49-F238E27FC236}">
                <a16:creationId xmlns:a16="http://schemas.microsoft.com/office/drawing/2014/main" id="{DB0B66E2-831B-8B5D-7260-F680B1DCB4C0}"/>
              </a:ext>
            </a:extLst>
          </p:cNvPr>
          <p:cNvSpPr>
            <a:spLocks noGrp="1"/>
          </p:cNvSpPr>
          <p:nvPr>
            <p:ph type="body" sz="quarter" idx="22" hasCustomPrompt="1"/>
          </p:nvPr>
        </p:nvSpPr>
        <p:spPr>
          <a:xfrm>
            <a:off x="5226016" y="1961632"/>
            <a:ext cx="1137362" cy="507929"/>
          </a:xfrm>
        </p:spPr>
        <p:txBody>
          <a:bodyPr>
            <a:noAutofit/>
          </a:bodyPr>
          <a:lstStyle>
            <a:lvl1pPr marL="0" indent="0" algn="l">
              <a:buNone/>
              <a:defRPr sz="750" b="1" cap="all" spc="225" baseline="0">
                <a:solidFill>
                  <a:schemeClr val="accent5"/>
                </a:solidFill>
                <a:latin typeface="+mj-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a:t>
            </a:r>
          </a:p>
        </p:txBody>
      </p:sp>
      <p:sp>
        <p:nvSpPr>
          <p:cNvPr id="22" name="Text Placeholder 6">
            <a:extLst>
              <a:ext uri="{FF2B5EF4-FFF2-40B4-BE49-F238E27FC236}">
                <a16:creationId xmlns:a16="http://schemas.microsoft.com/office/drawing/2014/main" id="{5E01213A-B19D-C32B-3CC5-8C7DF3E8B253}"/>
              </a:ext>
            </a:extLst>
          </p:cNvPr>
          <p:cNvSpPr>
            <a:spLocks noGrp="1"/>
          </p:cNvSpPr>
          <p:nvPr>
            <p:ph type="body" sz="quarter" idx="23" hasCustomPrompt="1"/>
          </p:nvPr>
        </p:nvSpPr>
        <p:spPr>
          <a:xfrm>
            <a:off x="6444368" y="1961632"/>
            <a:ext cx="1137362" cy="507929"/>
          </a:xfrm>
        </p:spPr>
        <p:txBody>
          <a:bodyPr>
            <a:noAutofit/>
          </a:bodyPr>
          <a:lstStyle>
            <a:lvl1pPr marL="0" indent="0" algn="l">
              <a:buNone/>
              <a:defRPr sz="750" b="1" cap="all" spc="225" baseline="0">
                <a:solidFill>
                  <a:schemeClr val="accent5"/>
                </a:solidFill>
                <a:latin typeface="+mj-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a:t>
            </a:r>
          </a:p>
        </p:txBody>
      </p:sp>
      <p:sp>
        <p:nvSpPr>
          <p:cNvPr id="23" name="Text Placeholder 6">
            <a:extLst>
              <a:ext uri="{FF2B5EF4-FFF2-40B4-BE49-F238E27FC236}">
                <a16:creationId xmlns:a16="http://schemas.microsoft.com/office/drawing/2014/main" id="{5D66B4D4-1888-12A9-F2A9-581EC9B06386}"/>
              </a:ext>
            </a:extLst>
          </p:cNvPr>
          <p:cNvSpPr>
            <a:spLocks noGrp="1"/>
          </p:cNvSpPr>
          <p:nvPr>
            <p:ph type="body" sz="quarter" idx="24" hasCustomPrompt="1"/>
          </p:nvPr>
        </p:nvSpPr>
        <p:spPr>
          <a:xfrm>
            <a:off x="7672728" y="1961632"/>
            <a:ext cx="1137362" cy="507929"/>
          </a:xfrm>
        </p:spPr>
        <p:txBody>
          <a:bodyPr>
            <a:noAutofit/>
          </a:bodyPr>
          <a:lstStyle>
            <a:lvl1pPr marL="0" indent="0" algn="l">
              <a:buNone/>
              <a:defRPr sz="750" b="1" cap="all" spc="225" baseline="0">
                <a:solidFill>
                  <a:schemeClr val="accent5"/>
                </a:solidFill>
                <a:latin typeface="+mj-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a:t>
            </a:r>
          </a:p>
        </p:txBody>
      </p:sp>
      <p:sp>
        <p:nvSpPr>
          <p:cNvPr id="26" name="Text Placeholder 6">
            <a:extLst>
              <a:ext uri="{FF2B5EF4-FFF2-40B4-BE49-F238E27FC236}">
                <a16:creationId xmlns:a16="http://schemas.microsoft.com/office/drawing/2014/main" id="{8BA70EC6-938E-0C76-59B1-A0D291AC520E}"/>
              </a:ext>
            </a:extLst>
          </p:cNvPr>
          <p:cNvSpPr>
            <a:spLocks noGrp="1"/>
          </p:cNvSpPr>
          <p:nvPr>
            <p:ph type="body" sz="quarter" idx="25" hasCustomPrompt="1"/>
          </p:nvPr>
        </p:nvSpPr>
        <p:spPr>
          <a:xfrm>
            <a:off x="320827" y="2691373"/>
            <a:ext cx="1137362" cy="882017"/>
          </a:xfrm>
        </p:spPr>
        <p:txBody>
          <a:bodyPr>
            <a:noAutofit/>
          </a:bodyPr>
          <a:lstStyle>
            <a:lvl1pPr marL="0" indent="0" algn="l">
              <a:lnSpc>
                <a:spcPct val="113000"/>
              </a:lnSpc>
              <a:buNone/>
              <a:defRPr sz="900" b="0"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here</a:t>
            </a:r>
          </a:p>
        </p:txBody>
      </p:sp>
      <p:sp>
        <p:nvSpPr>
          <p:cNvPr id="27" name="Text Placeholder 6">
            <a:extLst>
              <a:ext uri="{FF2B5EF4-FFF2-40B4-BE49-F238E27FC236}">
                <a16:creationId xmlns:a16="http://schemas.microsoft.com/office/drawing/2014/main" id="{45208294-243B-6B1C-7B4D-D51C83E833BA}"/>
              </a:ext>
            </a:extLst>
          </p:cNvPr>
          <p:cNvSpPr>
            <a:spLocks noGrp="1"/>
          </p:cNvSpPr>
          <p:nvPr>
            <p:ph type="body" sz="quarter" idx="26" hasCustomPrompt="1"/>
          </p:nvPr>
        </p:nvSpPr>
        <p:spPr>
          <a:xfrm>
            <a:off x="1542373" y="2691373"/>
            <a:ext cx="1137362" cy="882017"/>
          </a:xfrm>
        </p:spPr>
        <p:txBody>
          <a:bodyPr>
            <a:noAutofit/>
          </a:bodyPr>
          <a:lstStyle>
            <a:lvl1pPr marL="0" indent="0" algn="l">
              <a:lnSpc>
                <a:spcPct val="113000"/>
              </a:lnSpc>
              <a:buNone/>
              <a:defRPr sz="900" b="0"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here</a:t>
            </a:r>
          </a:p>
        </p:txBody>
      </p:sp>
      <p:sp>
        <p:nvSpPr>
          <p:cNvPr id="28" name="Text Placeholder 6">
            <a:extLst>
              <a:ext uri="{FF2B5EF4-FFF2-40B4-BE49-F238E27FC236}">
                <a16:creationId xmlns:a16="http://schemas.microsoft.com/office/drawing/2014/main" id="{F9F6658C-4BEF-1B93-92E7-AE2570118194}"/>
              </a:ext>
            </a:extLst>
          </p:cNvPr>
          <p:cNvSpPr>
            <a:spLocks noGrp="1"/>
          </p:cNvSpPr>
          <p:nvPr>
            <p:ph type="body" sz="quarter" idx="27" hasCustomPrompt="1"/>
          </p:nvPr>
        </p:nvSpPr>
        <p:spPr>
          <a:xfrm>
            <a:off x="2763918" y="2691373"/>
            <a:ext cx="1159990" cy="882017"/>
          </a:xfrm>
        </p:spPr>
        <p:txBody>
          <a:bodyPr>
            <a:noAutofit/>
          </a:bodyPr>
          <a:lstStyle>
            <a:lvl1pPr marL="0" indent="0" algn="l">
              <a:lnSpc>
                <a:spcPct val="113000"/>
              </a:lnSpc>
              <a:buNone/>
              <a:defRPr sz="900" b="0"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here</a:t>
            </a:r>
          </a:p>
        </p:txBody>
      </p:sp>
      <p:sp>
        <p:nvSpPr>
          <p:cNvPr id="29" name="Text Placeholder 6">
            <a:extLst>
              <a:ext uri="{FF2B5EF4-FFF2-40B4-BE49-F238E27FC236}">
                <a16:creationId xmlns:a16="http://schemas.microsoft.com/office/drawing/2014/main" id="{C9DE0F18-7248-091B-B3CF-C52106002CCE}"/>
              </a:ext>
            </a:extLst>
          </p:cNvPr>
          <p:cNvSpPr>
            <a:spLocks noGrp="1"/>
          </p:cNvSpPr>
          <p:nvPr>
            <p:ph type="body" sz="quarter" idx="28" hasCustomPrompt="1"/>
          </p:nvPr>
        </p:nvSpPr>
        <p:spPr>
          <a:xfrm>
            <a:off x="4008091" y="2691373"/>
            <a:ext cx="1137362" cy="882017"/>
          </a:xfrm>
        </p:spPr>
        <p:txBody>
          <a:bodyPr>
            <a:noAutofit/>
          </a:bodyPr>
          <a:lstStyle>
            <a:lvl1pPr marL="0" indent="0" algn="l">
              <a:lnSpc>
                <a:spcPct val="113000"/>
              </a:lnSpc>
              <a:buNone/>
              <a:defRPr sz="900" b="0"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here</a:t>
            </a:r>
          </a:p>
        </p:txBody>
      </p:sp>
      <p:sp>
        <p:nvSpPr>
          <p:cNvPr id="30" name="Text Placeholder 6">
            <a:extLst>
              <a:ext uri="{FF2B5EF4-FFF2-40B4-BE49-F238E27FC236}">
                <a16:creationId xmlns:a16="http://schemas.microsoft.com/office/drawing/2014/main" id="{9940A882-262E-11D9-20F5-FC422DA6058B}"/>
              </a:ext>
            </a:extLst>
          </p:cNvPr>
          <p:cNvSpPr>
            <a:spLocks noGrp="1"/>
          </p:cNvSpPr>
          <p:nvPr>
            <p:ph type="body" sz="quarter" idx="29" hasCustomPrompt="1"/>
          </p:nvPr>
        </p:nvSpPr>
        <p:spPr>
          <a:xfrm>
            <a:off x="5229636" y="2691373"/>
            <a:ext cx="1137362" cy="882017"/>
          </a:xfrm>
        </p:spPr>
        <p:txBody>
          <a:bodyPr>
            <a:noAutofit/>
          </a:bodyPr>
          <a:lstStyle>
            <a:lvl1pPr marL="0" indent="0" algn="l">
              <a:lnSpc>
                <a:spcPct val="113000"/>
              </a:lnSpc>
              <a:buNone/>
              <a:defRPr sz="900" b="0"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here</a:t>
            </a:r>
          </a:p>
        </p:txBody>
      </p:sp>
      <p:sp>
        <p:nvSpPr>
          <p:cNvPr id="31" name="Text Placeholder 6">
            <a:extLst>
              <a:ext uri="{FF2B5EF4-FFF2-40B4-BE49-F238E27FC236}">
                <a16:creationId xmlns:a16="http://schemas.microsoft.com/office/drawing/2014/main" id="{F1943B66-B889-2293-1A59-B08E0A4A09D8}"/>
              </a:ext>
            </a:extLst>
          </p:cNvPr>
          <p:cNvSpPr>
            <a:spLocks noGrp="1"/>
          </p:cNvSpPr>
          <p:nvPr>
            <p:ph type="body" sz="quarter" idx="30" hasCustomPrompt="1"/>
          </p:nvPr>
        </p:nvSpPr>
        <p:spPr>
          <a:xfrm>
            <a:off x="6451181" y="2691373"/>
            <a:ext cx="1137362" cy="882017"/>
          </a:xfrm>
        </p:spPr>
        <p:txBody>
          <a:bodyPr>
            <a:noAutofit/>
          </a:bodyPr>
          <a:lstStyle>
            <a:lvl1pPr marL="0" indent="0" algn="l">
              <a:lnSpc>
                <a:spcPct val="113000"/>
              </a:lnSpc>
              <a:buNone/>
              <a:defRPr sz="900" b="0"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here</a:t>
            </a:r>
          </a:p>
        </p:txBody>
      </p:sp>
      <p:sp>
        <p:nvSpPr>
          <p:cNvPr id="32" name="Text Placeholder 6">
            <a:extLst>
              <a:ext uri="{FF2B5EF4-FFF2-40B4-BE49-F238E27FC236}">
                <a16:creationId xmlns:a16="http://schemas.microsoft.com/office/drawing/2014/main" id="{93FE27AA-101D-9FC1-39E1-665CEBA591FB}"/>
              </a:ext>
            </a:extLst>
          </p:cNvPr>
          <p:cNvSpPr>
            <a:spLocks noGrp="1"/>
          </p:cNvSpPr>
          <p:nvPr>
            <p:ph type="body" sz="quarter" idx="31" hasCustomPrompt="1"/>
          </p:nvPr>
        </p:nvSpPr>
        <p:spPr>
          <a:xfrm>
            <a:off x="7672728" y="2691373"/>
            <a:ext cx="1137362" cy="882017"/>
          </a:xfrm>
        </p:spPr>
        <p:txBody>
          <a:bodyPr>
            <a:noAutofit/>
          </a:bodyPr>
          <a:lstStyle>
            <a:lvl1pPr marL="0" indent="0" algn="l">
              <a:lnSpc>
                <a:spcPct val="113000"/>
              </a:lnSpc>
              <a:buNone/>
              <a:defRPr sz="900" b="0" spc="0" baseline="0">
                <a:solidFill>
                  <a:schemeClr val="accent5"/>
                </a:solidFill>
                <a:latin typeface="+mn-lt"/>
              </a:defRPr>
            </a:lvl1pPr>
            <a:lvl2pPr marL="342900" indent="0">
              <a:buNone/>
              <a:defRPr>
                <a:solidFill>
                  <a:schemeClr val="accent5"/>
                </a:solidFill>
              </a:defRPr>
            </a:lvl2pPr>
            <a:lvl3pPr marL="685800" indent="0">
              <a:buNone/>
              <a:defRPr>
                <a:solidFill>
                  <a:schemeClr val="accent5"/>
                </a:solidFill>
              </a:defRPr>
            </a:lvl3pPr>
            <a:lvl4pPr marL="1028700" indent="0">
              <a:buNone/>
              <a:defRPr>
                <a:solidFill>
                  <a:schemeClr val="accent5"/>
                </a:solidFill>
              </a:defRPr>
            </a:lvl4pPr>
            <a:lvl5pPr marL="1371600" indent="0">
              <a:buNone/>
              <a:defRPr>
                <a:solidFill>
                  <a:schemeClr val="accent5"/>
                </a:solidFill>
              </a:defRPr>
            </a:lvl5pPr>
          </a:lstStyle>
          <a:p>
            <a:pPr lvl="0"/>
            <a:r>
              <a:rPr lang="en-US" dirty="0"/>
              <a:t>Add text here</a:t>
            </a:r>
          </a:p>
        </p:txBody>
      </p:sp>
      <p:sp>
        <p:nvSpPr>
          <p:cNvPr id="34" name="Picture Placeholder 33">
            <a:extLst>
              <a:ext uri="{FF2B5EF4-FFF2-40B4-BE49-F238E27FC236}">
                <a16:creationId xmlns:a16="http://schemas.microsoft.com/office/drawing/2014/main" id="{39C37C26-8255-6660-DCE1-D05B99B82D0D}"/>
              </a:ext>
            </a:extLst>
          </p:cNvPr>
          <p:cNvSpPr>
            <a:spLocks noGrp="1"/>
          </p:cNvSpPr>
          <p:nvPr>
            <p:ph type="pic" sz="quarter" idx="32"/>
          </p:nvPr>
        </p:nvSpPr>
        <p:spPr>
          <a:xfrm>
            <a:off x="0" y="3758184"/>
            <a:ext cx="1282446" cy="1385316"/>
          </a:xfrm>
        </p:spPr>
        <p:txBody>
          <a:bodyPr anchor="ctr">
            <a:normAutofit/>
          </a:bodyPr>
          <a:lstStyle>
            <a:lvl1pPr marL="0" indent="0" algn="ctr">
              <a:buNone/>
              <a:defRPr sz="1200"/>
            </a:lvl1pPr>
          </a:lstStyle>
          <a:p>
            <a:endParaRPr lang="en-US" dirty="0"/>
          </a:p>
        </p:txBody>
      </p:sp>
      <p:sp>
        <p:nvSpPr>
          <p:cNvPr id="36" name="Picture Placeholder 33">
            <a:extLst>
              <a:ext uri="{FF2B5EF4-FFF2-40B4-BE49-F238E27FC236}">
                <a16:creationId xmlns:a16="http://schemas.microsoft.com/office/drawing/2014/main" id="{B8B0653A-87D0-F144-0A04-EC18C75CDE46}"/>
              </a:ext>
            </a:extLst>
          </p:cNvPr>
          <p:cNvSpPr>
            <a:spLocks noGrp="1"/>
          </p:cNvSpPr>
          <p:nvPr>
            <p:ph type="pic" sz="quarter" idx="34"/>
          </p:nvPr>
        </p:nvSpPr>
        <p:spPr>
          <a:xfrm>
            <a:off x="1310259" y="3758184"/>
            <a:ext cx="1282446" cy="1385316"/>
          </a:xfrm>
        </p:spPr>
        <p:txBody>
          <a:bodyPr anchor="ctr">
            <a:normAutofit/>
          </a:bodyPr>
          <a:lstStyle>
            <a:lvl1pPr marL="0" indent="0" algn="ctr">
              <a:buNone/>
              <a:defRPr sz="1200"/>
            </a:lvl1pPr>
          </a:lstStyle>
          <a:p>
            <a:endParaRPr lang="en-US" dirty="0"/>
          </a:p>
        </p:txBody>
      </p:sp>
      <p:sp>
        <p:nvSpPr>
          <p:cNvPr id="37" name="Picture Placeholder 33">
            <a:extLst>
              <a:ext uri="{FF2B5EF4-FFF2-40B4-BE49-F238E27FC236}">
                <a16:creationId xmlns:a16="http://schemas.microsoft.com/office/drawing/2014/main" id="{2D436861-E5E4-0D02-515D-5135ED5C81BD}"/>
              </a:ext>
            </a:extLst>
          </p:cNvPr>
          <p:cNvSpPr>
            <a:spLocks noGrp="1"/>
          </p:cNvSpPr>
          <p:nvPr>
            <p:ph type="pic" sz="quarter" idx="35"/>
          </p:nvPr>
        </p:nvSpPr>
        <p:spPr>
          <a:xfrm>
            <a:off x="2620518" y="3758184"/>
            <a:ext cx="1282446" cy="1385316"/>
          </a:xfrm>
        </p:spPr>
        <p:txBody>
          <a:bodyPr anchor="ctr">
            <a:normAutofit/>
          </a:bodyPr>
          <a:lstStyle>
            <a:lvl1pPr marL="0" indent="0" algn="ctr">
              <a:buNone/>
              <a:defRPr sz="1200"/>
            </a:lvl1pPr>
          </a:lstStyle>
          <a:p>
            <a:endParaRPr lang="en-US" dirty="0"/>
          </a:p>
        </p:txBody>
      </p:sp>
      <p:sp>
        <p:nvSpPr>
          <p:cNvPr id="38" name="Picture Placeholder 33">
            <a:extLst>
              <a:ext uri="{FF2B5EF4-FFF2-40B4-BE49-F238E27FC236}">
                <a16:creationId xmlns:a16="http://schemas.microsoft.com/office/drawing/2014/main" id="{38A682C7-CD55-0D0D-115A-C741A38A9D57}"/>
              </a:ext>
            </a:extLst>
          </p:cNvPr>
          <p:cNvSpPr>
            <a:spLocks noGrp="1"/>
          </p:cNvSpPr>
          <p:nvPr>
            <p:ph type="pic" sz="quarter" idx="36"/>
          </p:nvPr>
        </p:nvSpPr>
        <p:spPr>
          <a:xfrm>
            <a:off x="3930777" y="3758184"/>
            <a:ext cx="1282446" cy="1385316"/>
          </a:xfrm>
        </p:spPr>
        <p:txBody>
          <a:bodyPr anchor="ctr">
            <a:normAutofit/>
          </a:bodyPr>
          <a:lstStyle>
            <a:lvl1pPr marL="0" indent="0" algn="ctr">
              <a:buNone/>
              <a:defRPr sz="1200"/>
            </a:lvl1pPr>
          </a:lstStyle>
          <a:p>
            <a:endParaRPr lang="en-US" dirty="0"/>
          </a:p>
        </p:txBody>
      </p:sp>
      <p:sp>
        <p:nvSpPr>
          <p:cNvPr id="39" name="Picture Placeholder 33">
            <a:extLst>
              <a:ext uri="{FF2B5EF4-FFF2-40B4-BE49-F238E27FC236}">
                <a16:creationId xmlns:a16="http://schemas.microsoft.com/office/drawing/2014/main" id="{6D2E46AE-8931-07D9-E4BA-236767F05123}"/>
              </a:ext>
            </a:extLst>
          </p:cNvPr>
          <p:cNvSpPr>
            <a:spLocks noGrp="1"/>
          </p:cNvSpPr>
          <p:nvPr>
            <p:ph type="pic" sz="quarter" idx="37"/>
          </p:nvPr>
        </p:nvSpPr>
        <p:spPr>
          <a:xfrm>
            <a:off x="5241036" y="3758184"/>
            <a:ext cx="1282446" cy="1385316"/>
          </a:xfrm>
        </p:spPr>
        <p:txBody>
          <a:bodyPr anchor="ctr">
            <a:normAutofit/>
          </a:bodyPr>
          <a:lstStyle>
            <a:lvl1pPr marL="0" indent="0" algn="ctr">
              <a:buNone/>
              <a:defRPr sz="1200"/>
            </a:lvl1pPr>
          </a:lstStyle>
          <a:p>
            <a:endParaRPr lang="en-US" dirty="0"/>
          </a:p>
        </p:txBody>
      </p:sp>
      <p:sp>
        <p:nvSpPr>
          <p:cNvPr id="40" name="Picture Placeholder 33">
            <a:extLst>
              <a:ext uri="{FF2B5EF4-FFF2-40B4-BE49-F238E27FC236}">
                <a16:creationId xmlns:a16="http://schemas.microsoft.com/office/drawing/2014/main" id="{295565B1-ACA7-F26E-8827-05E8356C7C54}"/>
              </a:ext>
            </a:extLst>
          </p:cNvPr>
          <p:cNvSpPr>
            <a:spLocks noGrp="1"/>
          </p:cNvSpPr>
          <p:nvPr>
            <p:ph type="pic" sz="quarter" idx="38"/>
          </p:nvPr>
        </p:nvSpPr>
        <p:spPr>
          <a:xfrm>
            <a:off x="6551295" y="3758184"/>
            <a:ext cx="1282446" cy="1385316"/>
          </a:xfrm>
        </p:spPr>
        <p:txBody>
          <a:bodyPr anchor="ctr">
            <a:normAutofit/>
          </a:bodyPr>
          <a:lstStyle>
            <a:lvl1pPr marL="0" indent="0" algn="ctr">
              <a:buNone/>
              <a:defRPr sz="1200"/>
            </a:lvl1pPr>
          </a:lstStyle>
          <a:p>
            <a:endParaRPr lang="en-US" dirty="0"/>
          </a:p>
        </p:txBody>
      </p:sp>
      <p:sp>
        <p:nvSpPr>
          <p:cNvPr id="35" name="Picture Placeholder 33">
            <a:extLst>
              <a:ext uri="{FF2B5EF4-FFF2-40B4-BE49-F238E27FC236}">
                <a16:creationId xmlns:a16="http://schemas.microsoft.com/office/drawing/2014/main" id="{AFF99AF0-07B4-1CEE-3781-E91ED317B3DE}"/>
              </a:ext>
            </a:extLst>
          </p:cNvPr>
          <p:cNvSpPr>
            <a:spLocks noGrp="1"/>
          </p:cNvSpPr>
          <p:nvPr>
            <p:ph type="pic" sz="quarter" idx="33"/>
          </p:nvPr>
        </p:nvSpPr>
        <p:spPr>
          <a:xfrm>
            <a:off x="7861554" y="3758184"/>
            <a:ext cx="1282446" cy="1385316"/>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1577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3C41C-A487-0C45-A261-16903102544D}" type="datetimeFigureOut">
              <a:rPr lang="en-US" smtClean="0"/>
              <a:t>11/10/25</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07351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t>11/10/25</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99795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1426"/>
            <a:ext cx="4038600" cy="3173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1426"/>
            <a:ext cx="4038600" cy="3173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3C41C-A487-0C45-A261-16903102544D}" type="datetimeFigureOut">
              <a:rPr lang="en-US" smtClean="0"/>
              <a:t>11/10/25</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76781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397255"/>
            <a:ext cx="4040188" cy="436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9" y="1989969"/>
            <a:ext cx="4040188" cy="26940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97255"/>
            <a:ext cx="4041775" cy="436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9969"/>
            <a:ext cx="4041775" cy="26940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3C41C-A487-0C45-A261-16903102544D}" type="datetimeFigureOut">
              <a:rPr lang="en-US" smtClean="0"/>
              <a:t>11/10/25</a:t>
            </a:fld>
            <a:endParaRPr lang="en-US"/>
          </a:p>
        </p:txBody>
      </p:sp>
      <p:sp>
        <p:nvSpPr>
          <p:cNvPr id="8" name="Footer Placeholder 7"/>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20580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3C41C-A487-0C45-A261-16903102544D}" type="datetimeFigureOut">
              <a:rPr lang="en-US" smtClean="0"/>
              <a:t>11/10/25</a:t>
            </a:fld>
            <a:endParaRPr lang="en-US"/>
          </a:p>
        </p:txBody>
      </p:sp>
      <p:sp>
        <p:nvSpPr>
          <p:cNvPr id="4" name="Footer Placeholder 3"/>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53554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t>11/10/25</a:t>
            </a:fld>
            <a:endParaRPr lang="en-US"/>
          </a:p>
        </p:txBody>
      </p:sp>
      <p:sp>
        <p:nvSpPr>
          <p:cNvPr id="3" name="Footer Placeholder 2"/>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141080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79122"/>
            <a:ext cx="3008313" cy="77736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79122"/>
            <a:ext cx="5111750" cy="39155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609519"/>
            <a:ext cx="3008313" cy="29851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t>11/10/25</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37343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58517"/>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1764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28357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803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2644"/>
            <a:ext cx="8229600" cy="6440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10179"/>
            <a:ext cx="8229600" cy="2984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63C41C-A487-0C45-A261-16903102544D}" type="datetimeFigureOut">
              <a:rPr lang="en-US" smtClean="0"/>
              <a:t>11/10/25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URL</a:t>
            </a:r>
          </a:p>
        </p:txBody>
      </p:sp>
      <p:pic>
        <p:nvPicPr>
          <p:cNvPr id="7" name="Picture 6" descr="MD-flag-background-ppt.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3999" cy="571500"/>
          </a:xfrm>
          <a:prstGeom prst="rect">
            <a:avLst/>
          </a:prstGeom>
        </p:spPr>
      </p:pic>
      <p:pic>
        <p:nvPicPr>
          <p:cNvPr id="8" name="Picture 7" descr="UMBC-primary-logo-CMYK-on-black.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4287" y="86177"/>
            <a:ext cx="1749252" cy="402989"/>
          </a:xfrm>
          <a:prstGeom prst="rect">
            <a:avLst/>
          </a:prstGeom>
        </p:spPr>
      </p:pic>
      <p:pic>
        <p:nvPicPr>
          <p:cNvPr id="10" name="Picture 9" descr="corner-elem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19918" y="3901058"/>
            <a:ext cx="1224081" cy="1242442"/>
          </a:xfrm>
          <a:prstGeom prst="rect">
            <a:avLst/>
          </a:prstGeom>
          <a:noFill/>
          <a:ln>
            <a:noFill/>
          </a:ln>
        </p:spPr>
      </p:pic>
    </p:spTree>
    <p:extLst>
      <p:ext uri="{BB962C8B-B14F-4D97-AF65-F5344CB8AC3E}">
        <p14:creationId xmlns:p14="http://schemas.microsoft.com/office/powerpoint/2010/main" val="80290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research.umbc.edu/special-topics-related-to-human-research-use-2/use-of-pre-existing-da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hs.gov/ohrp/regulations-and-policy/guidance/categories-of-research-expedited-review-procedure-1998/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hyperlink" Target="https://www.hhs.gov/ohrp/regulations-and-policy/decision-charts-2018/index.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tiprogram.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research.umbc.edu/human-subjects-use-training-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umbc.kuali.co/protocols/portal/dashboard" TargetMode="External"/><Relationship Id="rId2" Type="http://schemas.openxmlformats.org/officeDocument/2006/relationships/hyperlink" Target="https://app.box.com/embed/s/1gp6d8arsi5nhq61aoeyrlympjv3ml57?sortColumn=date&amp;view=list" TargetMode="External"/><Relationship Id="rId1" Type="http://schemas.openxmlformats.org/officeDocument/2006/relationships/slideLayout" Target="../slideLayouts/slideLayout2.xml"/><Relationship Id="rId5" Type="http://schemas.openxmlformats.org/officeDocument/2006/relationships/hyperlink" Target="https://umbc.kuali.co/protocols/"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umbc.app.box.com/file/685420328615?s=cz43nc5txqfzn9goutgvba0y5w3qsqa3" TargetMode="External"/><Relationship Id="rId2" Type="http://schemas.openxmlformats.org/officeDocument/2006/relationships/hyperlink" Target="https://umbc.kuali.co/protocols/" TargetMode="External"/><Relationship Id="rId1" Type="http://schemas.openxmlformats.org/officeDocument/2006/relationships/slideLayout" Target="../slideLayouts/slideLayout2.xml"/><Relationship Id="rId5" Type="http://schemas.openxmlformats.org/officeDocument/2006/relationships/hyperlink" Target="https://research.umbc.edu/consent-and-assent-guidelines/" TargetMode="External"/><Relationship Id="rId4" Type="http://schemas.openxmlformats.org/officeDocument/2006/relationships/hyperlink" Target="https://research.umbc.edu/human-subjects-use-training-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esearch.umbc.edu/data-use-agreements-faqs/" TargetMode="External"/><Relationship Id="rId2" Type="http://schemas.openxmlformats.org/officeDocument/2006/relationships/hyperlink" Target="https://umbc.box.com/s/cz43nc5txqfzn9goutgvba0y5w3qsqa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ompliance@umbc.edu" TargetMode="External"/><Relationship Id="rId2" Type="http://schemas.openxmlformats.org/officeDocument/2006/relationships/hyperlink" Target="https://research.umbc.edu/institutional-review-board-human-subjects/" TargetMode="External"/><Relationship Id="rId1" Type="http://schemas.openxmlformats.org/officeDocument/2006/relationships/slideLayout" Target="../slideLayouts/slideLayout2.xml"/><Relationship Id="rId6" Type="http://schemas.openxmlformats.org/officeDocument/2006/relationships/hyperlink" Target="https://forms.gle/MLeHKKeYMB58ywrT7" TargetMode="External"/><Relationship Id="rId5" Type="http://schemas.openxmlformats.org/officeDocument/2006/relationships/hyperlink" Target="mailto:researchintegrity@umbc.edu" TargetMode="External"/><Relationship Id="rId4" Type="http://schemas.openxmlformats.org/officeDocument/2006/relationships/hyperlink" Target="https://research.umbc.edu/research-compliance-feedback-and-reporting-research-concern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itiprogram.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earch.umbc.edu/2041-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itiprogram.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esearch.umbc.edu/animal-care-and-use-train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hs.gov/ohrp/regulations-and-policy/regulations/45-cfr-46/index.html" TargetMode="External"/><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6759"/>
            <a:ext cx="7772400" cy="1102519"/>
          </a:xfrm>
        </p:spPr>
        <p:txBody>
          <a:bodyPr>
            <a:noAutofit/>
          </a:bodyPr>
          <a:lstStyle/>
          <a:p>
            <a:r>
              <a:rPr lang="en-US" sz="2800" dirty="0">
                <a:cs typeface="Calibri Light"/>
              </a:rPr>
              <a:t>Undergraduate Research at UMBC </a:t>
            </a:r>
            <a:br>
              <a:rPr lang="en-US" sz="2800" dirty="0">
                <a:cs typeface="Calibri Light"/>
              </a:rPr>
            </a:br>
            <a:r>
              <a:rPr lang="en-US" sz="2800" dirty="0">
                <a:cs typeface="Calibri Light"/>
              </a:rPr>
              <a:t>&amp; </a:t>
            </a:r>
            <a:br>
              <a:rPr lang="en-US" sz="2800" dirty="0">
                <a:cs typeface="Calibri Light"/>
              </a:rPr>
            </a:br>
            <a:r>
              <a:rPr lang="en-US" sz="2800" dirty="0">
                <a:cs typeface="Calibri Light"/>
              </a:rPr>
              <a:t>Regulatory Requirements to Conduct It</a:t>
            </a:r>
            <a:endParaRPr lang="en-US" sz="2800" dirty="0"/>
          </a:p>
        </p:txBody>
      </p:sp>
      <p:sp>
        <p:nvSpPr>
          <p:cNvPr id="3" name="Subtitle 2"/>
          <p:cNvSpPr>
            <a:spLocks noGrp="1"/>
          </p:cNvSpPr>
          <p:nvPr>
            <p:ph type="subTitle" idx="1"/>
          </p:nvPr>
        </p:nvSpPr>
        <p:spPr/>
        <p:txBody>
          <a:bodyPr vert="horz" lIns="68580" tIns="34290" rIns="68580" bIns="34290" rtlCol="0" anchor="t">
            <a:normAutofit lnSpcReduction="10000"/>
          </a:bodyPr>
          <a:lstStyle/>
          <a:p>
            <a:r>
              <a:rPr lang="en-US" sz="1800" dirty="0">
                <a:cs typeface="Calibri"/>
              </a:rPr>
              <a:t>Fall 2025</a:t>
            </a:r>
          </a:p>
          <a:p>
            <a:r>
              <a:rPr lang="en-US" sz="1800" dirty="0">
                <a:cs typeface="Calibri"/>
              </a:rPr>
              <a:t>Office of Research Protections and Compliance</a:t>
            </a:r>
          </a:p>
          <a:p>
            <a:r>
              <a:rPr lang="en-US" sz="1800" dirty="0">
                <a:cs typeface="Calibri"/>
              </a:rPr>
              <a:t>Emily Redding – IRB</a:t>
            </a:r>
          </a:p>
          <a:p>
            <a:r>
              <a:rPr lang="en-US" sz="1800" dirty="0">
                <a:cs typeface="Calibri"/>
              </a:rPr>
              <a:t>Katie Bankert – IACUC/IBC</a:t>
            </a:r>
          </a:p>
          <a:p>
            <a:endParaRPr lang="en-US" sz="1800" dirty="0">
              <a:ea typeface="+mn-lt"/>
              <a:cs typeface="+mn-lt"/>
            </a:endParaRPr>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A78AC-6001-0B24-A57C-6F4993B2141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38E6B77-08FE-4A86-B659-FE8DE3380AEF}"/>
              </a:ext>
            </a:extLst>
          </p:cNvPr>
          <p:cNvSpPr>
            <a:spLocks noGrp="1"/>
          </p:cNvSpPr>
          <p:nvPr>
            <p:ph type="title"/>
          </p:nvPr>
        </p:nvSpPr>
        <p:spPr>
          <a:xfrm>
            <a:off x="457200" y="702645"/>
            <a:ext cx="8229600" cy="644065"/>
          </a:xfrm>
        </p:spPr>
        <p:txBody>
          <a:bodyPr vert="horz" lIns="60512" tIns="30256" rIns="60512" bIns="30256" rtlCol="0" anchor="ctr">
            <a:normAutofit/>
          </a:bodyPr>
          <a:lstStyle/>
          <a:p>
            <a:pPr>
              <a:lnSpc>
                <a:spcPct val="90000"/>
              </a:lnSpc>
            </a:pPr>
            <a:r>
              <a:rPr lang="en-US" sz="3574" b="1" spc="-10" dirty="0"/>
              <a:t>Ethical</a:t>
            </a:r>
            <a:r>
              <a:rPr lang="en-US" sz="3772" b="1" spc="-10" dirty="0"/>
              <a:t> </a:t>
            </a:r>
            <a:r>
              <a:rPr lang="en-US" sz="3574" b="1" spc="-5" dirty="0"/>
              <a:t>Considerations</a:t>
            </a:r>
            <a:endParaRPr lang="en-US" sz="3772" b="1" dirty="0"/>
          </a:p>
        </p:txBody>
      </p:sp>
      <p:graphicFrame>
        <p:nvGraphicFramePr>
          <p:cNvPr id="6" name="object 3">
            <a:extLst>
              <a:ext uri="{FF2B5EF4-FFF2-40B4-BE49-F238E27FC236}">
                <a16:creationId xmlns:a16="http://schemas.microsoft.com/office/drawing/2014/main" id="{7BE10C80-21A7-3270-8CE8-A52B44AA456E}"/>
              </a:ext>
            </a:extLst>
          </p:cNvPr>
          <p:cNvGraphicFramePr>
            <a:graphicFrameLocks noGrp="1"/>
          </p:cNvGraphicFramePr>
          <p:nvPr>
            <p:extLst>
              <p:ext uri="{D42A27DB-BD31-4B8C-83A1-F6EECF244321}">
                <p14:modId xmlns:p14="http://schemas.microsoft.com/office/powerpoint/2010/main" val="1283949637"/>
              </p:ext>
            </p:extLst>
          </p:nvPr>
        </p:nvGraphicFramePr>
        <p:xfrm>
          <a:off x="735873" y="1712077"/>
          <a:ext cx="7685315" cy="2978300"/>
        </p:xfrm>
        <a:graphic>
          <a:graphicData uri="http://schemas.openxmlformats.org/drawingml/2006/table">
            <a:tbl>
              <a:tblPr firstRow="1" bandRow="1">
                <a:noFill/>
                <a:tableStyleId>{2D5ABB26-0587-4C30-8999-92F81FD0307C}</a:tableStyleId>
              </a:tblPr>
              <a:tblGrid>
                <a:gridCol w="3792522">
                  <a:extLst>
                    <a:ext uri="{9D8B030D-6E8A-4147-A177-3AD203B41FA5}">
                      <a16:colId xmlns:a16="http://schemas.microsoft.com/office/drawing/2014/main" val="20000"/>
                    </a:ext>
                  </a:extLst>
                </a:gridCol>
                <a:gridCol w="3892793">
                  <a:extLst>
                    <a:ext uri="{9D8B030D-6E8A-4147-A177-3AD203B41FA5}">
                      <a16:colId xmlns:a16="http://schemas.microsoft.com/office/drawing/2014/main" val="20001"/>
                    </a:ext>
                  </a:extLst>
                </a:gridCol>
              </a:tblGrid>
              <a:tr h="219603">
                <a:tc>
                  <a:txBody>
                    <a:bodyPr/>
                    <a:lstStyle/>
                    <a:p>
                      <a:pPr algn="ctr">
                        <a:lnSpc>
                          <a:spcPct val="100000"/>
                        </a:lnSpc>
                        <a:spcBef>
                          <a:spcPts val="195"/>
                        </a:spcBef>
                      </a:pPr>
                      <a:r>
                        <a:rPr sz="1050" b="0" cap="none" spc="0" dirty="0">
                          <a:solidFill>
                            <a:schemeClr val="tx1"/>
                          </a:solidFill>
                          <a:latin typeface="Calibri"/>
                          <a:cs typeface="Calibri"/>
                        </a:rPr>
                        <a:t>Principle</a:t>
                      </a:r>
                    </a:p>
                  </a:txBody>
                  <a:tcPr marL="0" marR="0" marT="34871" marB="34871">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noFill/>
                  </a:tcPr>
                </a:tc>
                <a:tc>
                  <a:txBody>
                    <a:bodyPr/>
                    <a:lstStyle/>
                    <a:p>
                      <a:pPr marL="596265">
                        <a:lnSpc>
                          <a:spcPct val="100000"/>
                        </a:lnSpc>
                        <a:spcBef>
                          <a:spcPts val="195"/>
                        </a:spcBef>
                      </a:pPr>
                      <a:r>
                        <a:rPr sz="1050" b="0" cap="none" spc="0" dirty="0">
                          <a:solidFill>
                            <a:schemeClr val="tx1"/>
                          </a:solidFill>
                          <a:latin typeface="Calibri"/>
                          <a:cs typeface="Calibri"/>
                        </a:rPr>
                        <a:t>Application</a:t>
                      </a:r>
                    </a:p>
                  </a:txBody>
                  <a:tcPr marL="0" marR="0" marT="34871" marB="34871">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noFill/>
                  </a:tcPr>
                </a:tc>
                <a:extLst>
                  <a:ext uri="{0D108BD9-81ED-4DB2-BD59-A6C34878D82A}">
                    <a16:rowId xmlns:a16="http://schemas.microsoft.com/office/drawing/2014/main" val="10000"/>
                  </a:ext>
                </a:extLst>
              </a:tr>
              <a:tr h="1158954">
                <a:tc>
                  <a:txBody>
                    <a:bodyPr/>
                    <a:lstStyle/>
                    <a:p>
                      <a:pPr marL="68580">
                        <a:lnSpc>
                          <a:spcPct val="100000"/>
                        </a:lnSpc>
                        <a:spcBef>
                          <a:spcPts val="204"/>
                        </a:spcBef>
                      </a:pPr>
                      <a:r>
                        <a:rPr sz="1050" b="1" u="sng" cap="none" spc="0" dirty="0">
                          <a:solidFill>
                            <a:schemeClr val="tx1"/>
                          </a:solidFill>
                          <a:uFill>
                            <a:solidFill>
                              <a:srgbClr val="000000"/>
                            </a:solidFill>
                          </a:uFill>
                          <a:latin typeface="Calibri"/>
                          <a:cs typeface="Calibri"/>
                        </a:rPr>
                        <a:t>Respect for persons</a:t>
                      </a:r>
                      <a:endParaRPr sz="1050" cap="none" spc="0" dirty="0">
                        <a:solidFill>
                          <a:schemeClr val="tx1"/>
                        </a:solidFill>
                        <a:latin typeface="Calibri"/>
                        <a:cs typeface="Calibri"/>
                      </a:endParaRPr>
                    </a:p>
                    <a:p>
                      <a:pPr marL="68580" marR="304800" indent="-635">
                        <a:lnSpc>
                          <a:spcPct val="100000"/>
                        </a:lnSpc>
                      </a:pPr>
                      <a:r>
                        <a:rPr sz="1050" cap="none" spc="0" dirty="0">
                          <a:solidFill>
                            <a:schemeClr val="tx1"/>
                          </a:solidFill>
                          <a:latin typeface="Calibri"/>
                          <a:cs typeface="Calibri"/>
                        </a:rPr>
                        <a:t>Individuals should be treated as  autonomous agents</a:t>
                      </a:r>
                    </a:p>
                    <a:p>
                      <a:pPr marL="68580" marR="140335">
                        <a:lnSpc>
                          <a:spcPct val="100000"/>
                        </a:lnSpc>
                      </a:pPr>
                      <a:r>
                        <a:rPr sz="1050" cap="none" spc="0" dirty="0">
                          <a:solidFill>
                            <a:schemeClr val="tx1"/>
                          </a:solidFill>
                          <a:latin typeface="Calibri"/>
                          <a:cs typeface="Calibri"/>
                        </a:rPr>
                        <a:t>Persons with diminished autonomy  are entitled to protection.</a:t>
                      </a:r>
                    </a:p>
                  </a:txBody>
                  <a:tcPr marL="0" marR="0" marT="34871" marB="34871">
                    <a:lnL w="12700" cap="flat" cmpd="sng" algn="ctr">
                      <a:solidFill>
                        <a:schemeClr val="tx1"/>
                      </a:solidFill>
                      <a:prstDash val="solid"/>
                      <a:round/>
                      <a:headEnd type="none" w="med" len="med"/>
                      <a:tailEnd type="none" w="med" len="med"/>
                    </a:lnL>
                    <a:lnR w="12700" cmpd="sng">
                      <a:noFill/>
                      <a:prstDash val="solid"/>
                    </a:lnR>
                    <a:lnT w="38100" cmpd="sng">
                      <a:noFill/>
                    </a:lnT>
                    <a:lnB w="12700" cap="flat" cmpd="sng" algn="ctr">
                      <a:noFill/>
                      <a:prstDash val="solid"/>
                    </a:lnB>
                    <a:noFill/>
                  </a:tcPr>
                </a:tc>
                <a:tc>
                  <a:txBody>
                    <a:bodyPr/>
                    <a:lstStyle/>
                    <a:p>
                      <a:pPr marL="67310">
                        <a:lnSpc>
                          <a:spcPct val="100000"/>
                        </a:lnSpc>
                        <a:spcBef>
                          <a:spcPts val="204"/>
                        </a:spcBef>
                      </a:pPr>
                      <a:r>
                        <a:rPr sz="1050" b="1" u="sng" cap="none" spc="0">
                          <a:solidFill>
                            <a:schemeClr val="tx1"/>
                          </a:solidFill>
                          <a:uFill>
                            <a:solidFill>
                              <a:srgbClr val="000000"/>
                            </a:solidFill>
                          </a:uFill>
                          <a:latin typeface="Calibri"/>
                          <a:cs typeface="Calibri"/>
                        </a:rPr>
                        <a:t>Informed consent</a:t>
                      </a:r>
                      <a:endParaRPr sz="1050" cap="none" spc="0">
                        <a:solidFill>
                          <a:schemeClr val="tx1"/>
                        </a:solidFill>
                        <a:latin typeface="Calibri"/>
                        <a:cs typeface="Calibri"/>
                      </a:endParaRPr>
                    </a:p>
                    <a:p>
                      <a:pPr marL="67310" marR="83820">
                        <a:lnSpc>
                          <a:spcPct val="100000"/>
                        </a:lnSpc>
                      </a:pPr>
                      <a:r>
                        <a:rPr lang="en-US" sz="1050" cap="none" spc="0">
                          <a:solidFill>
                            <a:schemeClr val="tx1"/>
                          </a:solidFill>
                          <a:latin typeface="+mn-lt"/>
                          <a:cs typeface="Calibri"/>
                        </a:rPr>
                        <a:t>Participants have the freedom to make voluntary decisions regarding whether or not to participate in research without coercion, undue influence, or exploitation</a:t>
                      </a:r>
                    </a:p>
                    <a:p>
                      <a:pPr marL="67310" marR="83820">
                        <a:lnSpc>
                          <a:spcPct val="100000"/>
                        </a:lnSpc>
                      </a:pPr>
                      <a:endParaRPr lang="en-US" sz="1050" cap="none" spc="0">
                        <a:solidFill>
                          <a:schemeClr val="tx1"/>
                        </a:solidFill>
                        <a:latin typeface="+mn-lt"/>
                        <a:cs typeface="Calibri"/>
                      </a:endParaRPr>
                    </a:p>
                    <a:p>
                      <a:pPr marL="67310" marR="83820">
                        <a:lnSpc>
                          <a:spcPct val="100000"/>
                        </a:lnSpc>
                      </a:pPr>
                      <a:r>
                        <a:rPr lang="en-US" sz="1050" cap="none" spc="0">
                          <a:solidFill>
                            <a:schemeClr val="tx1"/>
                          </a:solidFill>
                          <a:latin typeface="+mn-lt"/>
                          <a:cs typeface="Calibri"/>
                        </a:rPr>
                        <a:t>Investigators</a:t>
                      </a:r>
                      <a:r>
                        <a:rPr lang="en-US" sz="1050" cap="none" spc="0" baseline="0">
                          <a:solidFill>
                            <a:schemeClr val="tx1"/>
                          </a:solidFill>
                          <a:latin typeface="+mn-lt"/>
                          <a:cs typeface="Calibri"/>
                        </a:rPr>
                        <a:t> have obligation to review, discuss, answer questions and follow participant’s wishes</a:t>
                      </a:r>
                      <a:endParaRPr sz="1050" cap="none" spc="0">
                        <a:solidFill>
                          <a:schemeClr val="tx1"/>
                        </a:solidFill>
                        <a:latin typeface="Calibri"/>
                        <a:cs typeface="Calibri"/>
                      </a:endParaRPr>
                    </a:p>
                  </a:txBody>
                  <a:tcPr marL="0" marR="0" marT="34871" marB="34871">
                    <a:lnL w="12700" cmpd="sng">
                      <a:noFill/>
                      <a:prstDash val="solid"/>
                    </a:lnL>
                    <a:lnR w="12700" cap="flat" cmpd="sng" algn="ctr">
                      <a:solidFill>
                        <a:schemeClr val="tx1"/>
                      </a:solidFill>
                      <a:prstDash val="solid"/>
                      <a:round/>
                      <a:headEnd type="none" w="med" len="med"/>
                      <a:tailEnd type="none" w="med" len="med"/>
                    </a:lnR>
                    <a:lnT w="38100" cmpd="sng">
                      <a:noFill/>
                    </a:lnT>
                    <a:lnB w="12700" cap="flat" cmpd="sng" algn="ctr">
                      <a:noFill/>
                      <a:prstDash val="solid"/>
                    </a:lnB>
                    <a:noFill/>
                  </a:tcPr>
                </a:tc>
                <a:extLst>
                  <a:ext uri="{0D108BD9-81ED-4DB2-BD59-A6C34878D82A}">
                    <a16:rowId xmlns:a16="http://schemas.microsoft.com/office/drawing/2014/main" val="10001"/>
                  </a:ext>
                </a:extLst>
              </a:tr>
              <a:tr h="590683">
                <a:tc>
                  <a:txBody>
                    <a:bodyPr/>
                    <a:lstStyle/>
                    <a:p>
                      <a:pPr marL="68580">
                        <a:lnSpc>
                          <a:spcPct val="100000"/>
                        </a:lnSpc>
                        <a:spcBef>
                          <a:spcPts val="204"/>
                        </a:spcBef>
                      </a:pPr>
                      <a:r>
                        <a:rPr sz="1050" b="1" u="sng" cap="none" spc="0" dirty="0">
                          <a:solidFill>
                            <a:schemeClr val="tx1"/>
                          </a:solidFill>
                          <a:uFill>
                            <a:solidFill>
                              <a:srgbClr val="000000"/>
                            </a:solidFill>
                          </a:uFill>
                          <a:latin typeface="Calibri"/>
                          <a:cs typeface="Calibri"/>
                        </a:rPr>
                        <a:t>Beneficence</a:t>
                      </a:r>
                      <a:endParaRPr sz="1050" cap="none" spc="0" dirty="0">
                        <a:solidFill>
                          <a:schemeClr val="tx1"/>
                        </a:solidFill>
                        <a:latin typeface="Calibri"/>
                        <a:cs typeface="Calibri"/>
                      </a:endParaRPr>
                    </a:p>
                    <a:p>
                      <a:pPr marL="68580" marR="373380" indent="-635">
                        <a:lnSpc>
                          <a:spcPct val="100000"/>
                        </a:lnSpc>
                      </a:pPr>
                      <a:r>
                        <a:rPr sz="1050" cap="none" spc="0" dirty="0">
                          <a:solidFill>
                            <a:schemeClr val="tx1"/>
                          </a:solidFill>
                          <a:latin typeface="Calibri"/>
                          <a:cs typeface="Calibri"/>
                        </a:rPr>
                        <a:t>Human subjects should not be  harmed</a:t>
                      </a:r>
                    </a:p>
                    <a:p>
                      <a:pPr marL="68580" marR="147955" indent="-635">
                        <a:lnSpc>
                          <a:spcPct val="100000"/>
                        </a:lnSpc>
                      </a:pPr>
                      <a:r>
                        <a:rPr sz="1050" cap="none" spc="0" dirty="0">
                          <a:solidFill>
                            <a:schemeClr val="tx1"/>
                          </a:solidFill>
                          <a:latin typeface="Calibri"/>
                          <a:cs typeface="Calibri"/>
                        </a:rPr>
                        <a:t>Research should maximize possible  benefits and minimize possible  harms.</a:t>
                      </a:r>
                    </a:p>
                  </a:txBody>
                  <a:tcPr marL="0" marR="0" marT="34871" marB="34871">
                    <a:lnL w="12700" cap="flat" cmpd="sng" algn="ctr">
                      <a:solidFill>
                        <a:schemeClr val="tx1"/>
                      </a:solidFill>
                      <a:prstDash val="solid"/>
                      <a:round/>
                      <a:headEnd type="none" w="med" len="med"/>
                      <a:tailEnd type="none" w="med" len="me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67310" marR="222885">
                        <a:lnSpc>
                          <a:spcPct val="100000"/>
                        </a:lnSpc>
                        <a:spcBef>
                          <a:spcPts val="204"/>
                        </a:spcBef>
                      </a:pPr>
                      <a:r>
                        <a:rPr sz="1050" b="1" u="sng" cap="none" spc="0" dirty="0">
                          <a:solidFill>
                            <a:schemeClr val="tx1"/>
                          </a:solidFill>
                          <a:uFill>
                            <a:solidFill>
                              <a:srgbClr val="000000"/>
                            </a:solidFill>
                          </a:uFill>
                          <a:latin typeface="Calibri"/>
                          <a:cs typeface="Calibri"/>
                        </a:rPr>
                        <a:t>Assessment of risks and benefits </a:t>
                      </a:r>
                      <a:r>
                        <a:rPr sz="1050" b="1" cap="none" spc="0" dirty="0">
                          <a:solidFill>
                            <a:schemeClr val="tx1"/>
                          </a:solidFill>
                          <a:latin typeface="Calibri"/>
                          <a:cs typeface="Calibri"/>
                        </a:rPr>
                        <a:t> </a:t>
                      </a:r>
                      <a:r>
                        <a:rPr lang="en-US" sz="1050" b="0" cap="none" spc="0" dirty="0">
                          <a:solidFill>
                            <a:schemeClr val="tx1"/>
                          </a:solidFill>
                          <a:latin typeface="+mn-lt"/>
                          <a:cs typeface="Calibri"/>
                        </a:rPr>
                        <a:t>R</a:t>
                      </a:r>
                      <a:r>
                        <a:rPr lang="en-US" sz="1050" cap="none" spc="0" dirty="0">
                          <a:solidFill>
                            <a:schemeClr val="tx1"/>
                          </a:solidFill>
                          <a:latin typeface="+mn-lt"/>
                          <a:cs typeface="Calibri"/>
                        </a:rPr>
                        <a:t>esearch must have a favorable risk/benefit ratio, be designed to maximize benefits and minimize harms</a:t>
                      </a:r>
                      <a:endParaRPr sz="1050" cap="none" spc="0" dirty="0">
                        <a:solidFill>
                          <a:schemeClr val="tx1"/>
                        </a:solidFill>
                        <a:latin typeface="Calibri"/>
                        <a:cs typeface="Calibri"/>
                      </a:endParaRPr>
                    </a:p>
                  </a:txBody>
                  <a:tcPr marL="0" marR="0" marT="34871" marB="34871">
                    <a:lnL w="12700" cmpd="sng">
                      <a:noFill/>
                      <a:prstDash val="solid"/>
                    </a:lnL>
                    <a:lnR w="12700" cap="flat" cmpd="sng" algn="ctr">
                      <a:solidFill>
                        <a:schemeClr val="tx1"/>
                      </a:solidFill>
                      <a:prstDash val="solid"/>
                      <a:round/>
                      <a:headEnd type="none" w="med" len="med"/>
                      <a:tailEnd type="none" w="med" len="me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848834">
                <a:tc>
                  <a:txBody>
                    <a:bodyPr/>
                    <a:lstStyle/>
                    <a:p>
                      <a:pPr marL="67945">
                        <a:lnSpc>
                          <a:spcPct val="100000"/>
                        </a:lnSpc>
                        <a:spcBef>
                          <a:spcPts val="204"/>
                        </a:spcBef>
                      </a:pPr>
                      <a:r>
                        <a:rPr sz="1050" b="1" u="sng" cap="none" spc="0">
                          <a:solidFill>
                            <a:schemeClr val="tx1"/>
                          </a:solidFill>
                          <a:uFill>
                            <a:solidFill>
                              <a:srgbClr val="000000"/>
                            </a:solidFill>
                          </a:uFill>
                          <a:latin typeface="Calibri"/>
                          <a:cs typeface="Calibri"/>
                        </a:rPr>
                        <a:t>Justice</a:t>
                      </a:r>
                      <a:endParaRPr sz="1050" cap="none" spc="0">
                        <a:solidFill>
                          <a:schemeClr val="tx1"/>
                        </a:solidFill>
                        <a:latin typeface="Calibri"/>
                        <a:cs typeface="Calibri"/>
                      </a:endParaRPr>
                    </a:p>
                    <a:p>
                      <a:pPr marL="67945" marR="222250">
                        <a:lnSpc>
                          <a:spcPct val="100000"/>
                        </a:lnSpc>
                      </a:pPr>
                      <a:r>
                        <a:rPr sz="1050" cap="none" spc="0">
                          <a:solidFill>
                            <a:schemeClr val="tx1"/>
                          </a:solidFill>
                          <a:latin typeface="Calibri"/>
                          <a:cs typeface="Calibri"/>
                        </a:rPr>
                        <a:t>The benefits and risks of research  must be distributed fairly.</a:t>
                      </a:r>
                    </a:p>
                  </a:txBody>
                  <a:tcPr marL="0" marR="0" marT="34871" marB="34871">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marL="67310">
                        <a:lnSpc>
                          <a:spcPct val="100000"/>
                        </a:lnSpc>
                        <a:spcBef>
                          <a:spcPts val="204"/>
                        </a:spcBef>
                      </a:pPr>
                      <a:r>
                        <a:rPr sz="1050" b="1" u="sng" cap="none" spc="0" dirty="0">
                          <a:solidFill>
                            <a:schemeClr val="tx1"/>
                          </a:solidFill>
                          <a:uFill>
                            <a:solidFill>
                              <a:srgbClr val="000000"/>
                            </a:solidFill>
                          </a:uFill>
                          <a:latin typeface="Calibri"/>
                          <a:cs typeface="Calibri"/>
                        </a:rPr>
                        <a:t>Selection of subjects</a:t>
                      </a:r>
                      <a:endParaRPr sz="1050" cap="none" spc="0" dirty="0">
                        <a:solidFill>
                          <a:schemeClr val="tx1"/>
                        </a:solidFill>
                        <a:latin typeface="Calibri"/>
                        <a:cs typeface="Calibri"/>
                      </a:endParaRPr>
                    </a:p>
                    <a:p>
                      <a:pPr marL="67310" marR="173990">
                        <a:lnSpc>
                          <a:spcPct val="100000"/>
                        </a:lnSpc>
                      </a:pPr>
                      <a:r>
                        <a:rPr sz="1050" cap="none" spc="0" dirty="0">
                          <a:solidFill>
                            <a:schemeClr val="tx1"/>
                          </a:solidFill>
                          <a:latin typeface="Calibri"/>
                          <a:cs typeface="Calibri"/>
                        </a:rPr>
                        <a:t>There must be </a:t>
                      </a:r>
                      <a:r>
                        <a:rPr lang="en-US" sz="1050" cap="none" spc="0" dirty="0">
                          <a:solidFill>
                            <a:schemeClr val="tx1"/>
                          </a:solidFill>
                          <a:latin typeface="Calibri"/>
                          <a:cs typeface="Calibri"/>
                        </a:rPr>
                        <a:t>an </a:t>
                      </a:r>
                      <a:r>
                        <a:rPr lang="en-US" sz="1050" cap="none" spc="0" dirty="0">
                          <a:solidFill>
                            <a:schemeClr val="tx1"/>
                          </a:solidFill>
                          <a:latin typeface="+mn-lt"/>
                          <a:cs typeface="Calibri"/>
                        </a:rPr>
                        <a:t>equitable selection of research participants so that the benefits and burdens are shared equitably and population groups are not excluded and/or exploited in research</a:t>
                      </a:r>
                      <a:endParaRPr sz="1050" cap="none" spc="0" dirty="0">
                        <a:solidFill>
                          <a:schemeClr val="tx1"/>
                        </a:solidFill>
                        <a:latin typeface="Calibri"/>
                        <a:cs typeface="Calibri"/>
                      </a:endParaRPr>
                    </a:p>
                  </a:txBody>
                  <a:tcPr marL="0" marR="0" marT="34871" marB="34871">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A2FA1946-BA88-C5CB-2CA7-D1FB4F07D969}"/>
              </a:ext>
            </a:extLst>
          </p:cNvPr>
          <p:cNvSpPr txBox="1"/>
          <p:nvPr/>
        </p:nvSpPr>
        <p:spPr>
          <a:xfrm>
            <a:off x="3709379" y="1415970"/>
            <a:ext cx="1817229" cy="296107"/>
          </a:xfrm>
          <a:prstGeom prst="rect">
            <a:avLst/>
          </a:prstGeom>
          <a:noFill/>
        </p:spPr>
        <p:txBody>
          <a:bodyPr wrap="none" rtlCol="0">
            <a:spAutoFit/>
          </a:bodyPr>
          <a:lstStyle/>
          <a:p>
            <a:r>
              <a:rPr lang="en-US" sz="1324" b="1" dirty="0"/>
              <a:t>Belmont Report - 1979 </a:t>
            </a:r>
          </a:p>
        </p:txBody>
      </p:sp>
    </p:spTree>
    <p:extLst>
      <p:ext uri="{BB962C8B-B14F-4D97-AF65-F5344CB8AC3E}">
        <p14:creationId xmlns:p14="http://schemas.microsoft.com/office/powerpoint/2010/main" val="8628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02645"/>
            <a:ext cx="8229600" cy="644065"/>
          </a:xfrm>
          <a:prstGeom prst="rect">
            <a:avLst/>
          </a:prstGeom>
        </p:spPr>
        <p:txBody>
          <a:bodyPr vert="horz" lIns="60512" tIns="30256" rIns="60512" bIns="30256" rtlCol="0" anchor="ctr">
            <a:normAutofit/>
          </a:bodyPr>
          <a:lstStyle/>
          <a:p>
            <a:pPr algn="ctr" defTabSz="457212">
              <a:lnSpc>
                <a:spcPct val="90000"/>
              </a:lnSpc>
              <a:spcBef>
                <a:spcPct val="0"/>
              </a:spcBef>
              <a:spcAft>
                <a:spcPts val="397"/>
              </a:spcAft>
              <a:defRPr/>
            </a:pPr>
            <a:r>
              <a:rPr lang="en-US" altLang="en-US" sz="3574" b="1" u="sng" dirty="0">
                <a:latin typeface="+mj-lt"/>
                <a:ea typeface="+mj-ea"/>
                <a:cs typeface="+mj-cs"/>
              </a:rPr>
              <a:t>How Does the IRB Operate?</a:t>
            </a:r>
            <a:endParaRPr lang="en-US" sz="3574" b="1" u="sng" dirty="0">
              <a:latin typeface="+mj-lt"/>
              <a:ea typeface="+mj-ea"/>
              <a:cs typeface="+mj-cs"/>
            </a:endParaRPr>
          </a:p>
        </p:txBody>
      </p:sp>
      <p:sp>
        <p:nvSpPr>
          <p:cNvPr id="15363" name="Rectangle 3"/>
          <p:cNvSpPr>
            <a:spLocks noChangeArrowheads="1"/>
          </p:cNvSpPr>
          <p:nvPr/>
        </p:nvSpPr>
        <p:spPr bwMode="auto">
          <a:xfrm>
            <a:off x="457200" y="1610179"/>
            <a:ext cx="8229600" cy="29844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0512" tIns="30256" rIns="60512" bIns="30256" rtlCol="0">
            <a:normAutofit fontScale="70000" lnSpcReduction="20000"/>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indent="0" defTabSz="457212">
              <a:lnSpc>
                <a:spcPct val="90000"/>
              </a:lnSpc>
              <a:spcBef>
                <a:spcPct val="20000"/>
              </a:spcBef>
              <a:buFont typeface="Arial"/>
              <a:defRPr/>
            </a:pPr>
            <a:r>
              <a:rPr lang="en-US" sz="1985" dirty="0">
                <a:latin typeface="+mn-lt"/>
              </a:rPr>
              <a:t>Once a PI has developed their hypothesis, designed their methods and submitted their research protocol to the IRB, the review process begins!</a:t>
            </a:r>
          </a:p>
          <a:p>
            <a:pPr marL="0" indent="0" defTabSz="457212">
              <a:lnSpc>
                <a:spcPct val="90000"/>
              </a:lnSpc>
              <a:spcBef>
                <a:spcPct val="20000"/>
              </a:spcBef>
              <a:buFont typeface="Arial"/>
              <a:defRPr/>
            </a:pPr>
            <a:endParaRPr lang="en-US" sz="1985" dirty="0">
              <a:latin typeface="+mn-lt"/>
            </a:endParaRPr>
          </a:p>
          <a:p>
            <a:pPr marL="0" indent="0" defTabSz="457212">
              <a:lnSpc>
                <a:spcPct val="90000"/>
              </a:lnSpc>
              <a:spcBef>
                <a:spcPct val="20000"/>
              </a:spcBef>
              <a:buFont typeface="Arial"/>
              <a:defRPr/>
            </a:pPr>
            <a:r>
              <a:rPr lang="en-US" sz="1985" dirty="0">
                <a:latin typeface="+mn-lt"/>
              </a:rPr>
              <a:t>The first questions the IRB ask:</a:t>
            </a:r>
          </a:p>
          <a:p>
            <a:pPr marL="857250" lvl="1" indent="-457200" defTabSz="457212">
              <a:lnSpc>
                <a:spcPct val="90000"/>
              </a:lnSpc>
              <a:spcBef>
                <a:spcPct val="20000"/>
              </a:spcBef>
              <a:buFont typeface="+mj-lt"/>
              <a:buAutoNum type="arabicPeriod"/>
              <a:defRPr/>
            </a:pPr>
            <a:r>
              <a:rPr lang="en-US" sz="1985" dirty="0">
                <a:latin typeface="+mn-lt"/>
              </a:rPr>
              <a:t>Is it research?</a:t>
            </a:r>
          </a:p>
          <a:p>
            <a:pPr marL="857250" lvl="1" indent="-457200" defTabSz="457212">
              <a:lnSpc>
                <a:spcPct val="90000"/>
              </a:lnSpc>
              <a:spcBef>
                <a:spcPct val="20000"/>
              </a:spcBef>
              <a:buFont typeface="+mj-lt"/>
              <a:buAutoNum type="arabicPeriod"/>
              <a:defRPr/>
            </a:pPr>
            <a:r>
              <a:rPr lang="en-US" sz="1985" dirty="0">
                <a:latin typeface="+mn-lt"/>
              </a:rPr>
              <a:t>Does it involve a human subject?</a:t>
            </a:r>
          </a:p>
          <a:p>
            <a:pPr marL="0" indent="0" defTabSz="457212">
              <a:lnSpc>
                <a:spcPct val="90000"/>
              </a:lnSpc>
              <a:spcBef>
                <a:spcPct val="20000"/>
              </a:spcBef>
              <a:buFont typeface="Arial"/>
              <a:defRPr/>
            </a:pPr>
            <a:endParaRPr lang="en-US" sz="1985" dirty="0">
              <a:latin typeface="+mn-lt"/>
            </a:endParaRPr>
          </a:p>
          <a:p>
            <a:pPr marL="0" indent="0" defTabSz="457212">
              <a:lnSpc>
                <a:spcPct val="90000"/>
              </a:lnSpc>
              <a:spcBef>
                <a:spcPct val="20000"/>
              </a:spcBef>
              <a:buFont typeface="Arial"/>
              <a:defRPr/>
            </a:pPr>
            <a:r>
              <a:rPr lang="en-US" sz="1985" dirty="0">
                <a:latin typeface="+mn-lt"/>
              </a:rPr>
              <a:t>Once it has been established that the protocol is Human Subjects Research, the IRB reviews:</a:t>
            </a:r>
          </a:p>
          <a:p>
            <a:pPr marL="0" indent="0" defTabSz="457212">
              <a:lnSpc>
                <a:spcPct val="90000"/>
              </a:lnSpc>
              <a:spcBef>
                <a:spcPct val="20000"/>
              </a:spcBef>
              <a:buFont typeface="Arial"/>
              <a:defRPr/>
            </a:pPr>
            <a:endParaRPr lang="en-US" sz="1985" dirty="0">
              <a:latin typeface="+mn-lt"/>
            </a:endParaRPr>
          </a:p>
          <a:p>
            <a:pPr lvl="1" defTabSz="457212">
              <a:lnSpc>
                <a:spcPct val="90000"/>
              </a:lnSpc>
              <a:spcBef>
                <a:spcPct val="20000"/>
              </a:spcBef>
              <a:buFont typeface="Arial" panose="020B0604020202020204" pitchFamily="34" charset="0"/>
              <a:buChar char="•"/>
              <a:defRPr/>
            </a:pPr>
            <a:r>
              <a:rPr lang="en-US" sz="1985" dirty="0">
                <a:latin typeface="+mn-lt"/>
              </a:rPr>
              <a:t>Ethical considerations </a:t>
            </a:r>
          </a:p>
          <a:p>
            <a:pPr lvl="1" defTabSz="457212">
              <a:lnSpc>
                <a:spcPct val="90000"/>
              </a:lnSpc>
              <a:spcBef>
                <a:spcPct val="20000"/>
              </a:spcBef>
              <a:buFont typeface="Arial" panose="020B0604020202020204" pitchFamily="34" charset="0"/>
              <a:buChar char="•"/>
              <a:defRPr/>
            </a:pPr>
            <a:r>
              <a:rPr lang="en-US" sz="1985" dirty="0">
                <a:latin typeface="+mn-lt"/>
              </a:rPr>
              <a:t>Informed consent</a:t>
            </a:r>
          </a:p>
          <a:p>
            <a:pPr lvl="1" defTabSz="457212">
              <a:lnSpc>
                <a:spcPct val="90000"/>
              </a:lnSpc>
              <a:spcBef>
                <a:spcPct val="20000"/>
              </a:spcBef>
              <a:buFont typeface="Arial" panose="020B0604020202020204" pitchFamily="34" charset="0"/>
              <a:buChar char="•"/>
              <a:defRPr/>
            </a:pPr>
            <a:r>
              <a:rPr lang="en-US" sz="1985" dirty="0">
                <a:latin typeface="+mn-lt"/>
              </a:rPr>
              <a:t>Risk assessment</a:t>
            </a:r>
          </a:p>
          <a:p>
            <a:pPr lvl="1" defTabSz="457212">
              <a:lnSpc>
                <a:spcPct val="90000"/>
              </a:lnSpc>
              <a:spcBef>
                <a:spcPct val="20000"/>
              </a:spcBef>
              <a:buFont typeface="Arial" panose="020B0604020202020204" pitchFamily="34" charset="0"/>
              <a:buChar char="•"/>
              <a:defRPr/>
            </a:pPr>
            <a:r>
              <a:rPr lang="en-US" sz="1985" dirty="0">
                <a:latin typeface="+mn-lt"/>
              </a:rPr>
              <a:t>Categorization of studies based on risk</a:t>
            </a:r>
          </a:p>
          <a:p>
            <a:pPr lvl="1" defTabSz="457212">
              <a:lnSpc>
                <a:spcPct val="90000"/>
              </a:lnSpc>
              <a:spcBef>
                <a:spcPct val="20000"/>
              </a:spcBef>
              <a:buFont typeface="Arial" panose="020B0604020202020204" pitchFamily="34" charset="0"/>
              <a:buChar char="•"/>
              <a:defRPr/>
            </a:pPr>
            <a:r>
              <a:rPr lang="en-US" sz="1985" dirty="0">
                <a:latin typeface="+mn-lt"/>
              </a:rPr>
              <a:t>Approval and modifications</a:t>
            </a:r>
          </a:p>
          <a:p>
            <a:pPr lvl="1" defTabSz="457212">
              <a:lnSpc>
                <a:spcPct val="90000"/>
              </a:lnSpc>
              <a:spcBef>
                <a:spcPct val="20000"/>
              </a:spcBef>
              <a:buFont typeface="Arial" panose="020B0604020202020204" pitchFamily="34" charset="0"/>
              <a:buChar char="•"/>
              <a:defRPr/>
            </a:pPr>
            <a:r>
              <a:rPr lang="en-US" sz="1985" dirty="0">
                <a:latin typeface="+mn-lt"/>
              </a:rPr>
              <a:t>Ongoing monitoring </a:t>
            </a:r>
          </a:p>
        </p:txBody>
      </p:sp>
    </p:spTree>
    <p:extLst>
      <p:ext uri="{BB962C8B-B14F-4D97-AF65-F5344CB8AC3E}">
        <p14:creationId xmlns:p14="http://schemas.microsoft.com/office/powerpoint/2010/main" val="379212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C6AD-8DE4-3DF6-221A-4EE6ED6C51AC}"/>
              </a:ext>
            </a:extLst>
          </p:cNvPr>
          <p:cNvSpPr>
            <a:spLocks noGrp="1"/>
          </p:cNvSpPr>
          <p:nvPr>
            <p:ph type="title"/>
          </p:nvPr>
        </p:nvSpPr>
        <p:spPr>
          <a:xfrm>
            <a:off x="457200" y="702644"/>
            <a:ext cx="8229600" cy="644065"/>
          </a:xfrm>
        </p:spPr>
        <p:txBody>
          <a:bodyPr>
            <a:noAutofit/>
          </a:bodyPr>
          <a:lstStyle/>
          <a:p>
            <a:pPr algn="ctr"/>
            <a:r>
              <a:rPr lang="en-US" sz="2400" b="1" u="sng" dirty="0">
                <a:cs typeface="Calibri Light"/>
              </a:rPr>
              <a:t>How does the Common Rule Define Human Subjects Research?</a:t>
            </a:r>
            <a:br>
              <a:rPr lang="en-US" sz="2400" dirty="0">
                <a:cs typeface="Calibri Light"/>
              </a:rPr>
            </a:br>
            <a:endParaRPr lang="en-US" sz="2400" b="1" dirty="0"/>
          </a:p>
        </p:txBody>
      </p:sp>
      <p:sp>
        <p:nvSpPr>
          <p:cNvPr id="3" name="Content Placeholder 2">
            <a:extLst>
              <a:ext uri="{FF2B5EF4-FFF2-40B4-BE49-F238E27FC236}">
                <a16:creationId xmlns:a16="http://schemas.microsoft.com/office/drawing/2014/main" id="{F2F14F94-1D25-66DB-DE4C-7D7BB4D06296}"/>
              </a:ext>
            </a:extLst>
          </p:cNvPr>
          <p:cNvSpPr>
            <a:spLocks noGrp="1"/>
          </p:cNvSpPr>
          <p:nvPr>
            <p:ph sz="half" idx="1"/>
          </p:nvPr>
        </p:nvSpPr>
        <p:spPr>
          <a:xfrm>
            <a:off x="457200" y="1321060"/>
            <a:ext cx="4038600" cy="3150395"/>
          </a:xfrm>
        </p:spPr>
        <p:txBody>
          <a:bodyPr vert="horz" lIns="68580" tIns="34290" rIns="68580" bIns="34290" rtlCol="0" anchor="t">
            <a:normAutofit fontScale="62500" lnSpcReduction="20000"/>
          </a:bodyPr>
          <a:lstStyle/>
          <a:p>
            <a:pPr marL="0" indent="0">
              <a:buNone/>
            </a:pPr>
            <a:r>
              <a:rPr lang="en-US" sz="2500" b="1" u="sng" dirty="0">
                <a:cs typeface="Calibri"/>
              </a:rPr>
              <a:t>What is Research?</a:t>
            </a:r>
            <a:r>
              <a:rPr lang="en-US" sz="2500" dirty="0">
                <a:cs typeface="Calibri"/>
              </a:rPr>
              <a:t> </a:t>
            </a:r>
            <a:r>
              <a:rPr lang="en-US" sz="1050" b="1" dirty="0">
                <a:cs typeface="Calibri"/>
              </a:rPr>
              <a:t>45 CFR</a:t>
            </a:r>
            <a:r>
              <a:rPr lang="en-US" sz="1050" b="1" dirty="0">
                <a:ea typeface="+mn-lt"/>
                <a:cs typeface="+mn-lt"/>
              </a:rPr>
              <a:t> §46.102 (l) </a:t>
            </a:r>
            <a:r>
              <a:rPr lang="en-US" sz="1050" dirty="0">
                <a:ea typeface="+mn-lt"/>
                <a:cs typeface="+mn-lt"/>
              </a:rPr>
              <a:t>and </a:t>
            </a:r>
            <a:r>
              <a:rPr lang="en-US" sz="1050" b="1" dirty="0">
                <a:ea typeface="+mn-lt"/>
                <a:cs typeface="+mn-lt"/>
              </a:rPr>
              <a:t>45 CFR §46.102(e)</a:t>
            </a:r>
          </a:p>
          <a:p>
            <a:pPr marL="0" indent="0">
              <a:buNone/>
            </a:pPr>
            <a:endParaRPr lang="en-US" sz="1050" dirty="0">
              <a:cs typeface="Calibri"/>
            </a:endParaRPr>
          </a:p>
          <a:p>
            <a:pPr marL="0" indent="0">
              <a:buNone/>
            </a:pPr>
            <a:r>
              <a:rPr lang="en-US" sz="2200" b="1" dirty="0">
                <a:solidFill>
                  <a:srgbClr val="FF0000"/>
                </a:solidFill>
                <a:ea typeface="+mn-lt"/>
                <a:cs typeface="+mn-lt"/>
              </a:rPr>
              <a:t>Research</a:t>
            </a:r>
            <a:r>
              <a:rPr lang="en-US" sz="2200" b="1" dirty="0">
                <a:ea typeface="+mn-lt"/>
                <a:cs typeface="+mn-lt"/>
              </a:rPr>
              <a:t> </a:t>
            </a:r>
            <a:r>
              <a:rPr lang="en-US" sz="2200" dirty="0">
                <a:ea typeface="+mn-lt"/>
                <a:cs typeface="+mn-lt"/>
              </a:rPr>
              <a:t>means a systematic investigation, or interaction  including research development, testing, and evaluation, designed to develop or contribute to </a:t>
            </a:r>
            <a:r>
              <a:rPr lang="en-US" sz="2200" b="1" dirty="0">
                <a:ea typeface="+mn-lt"/>
                <a:cs typeface="+mn-lt"/>
              </a:rPr>
              <a:t>generalizable</a:t>
            </a:r>
            <a:r>
              <a:rPr lang="en-US" sz="2200" dirty="0">
                <a:ea typeface="+mn-lt"/>
                <a:cs typeface="+mn-lt"/>
              </a:rPr>
              <a:t> </a:t>
            </a:r>
            <a:r>
              <a:rPr lang="en-US" sz="2200" b="1" dirty="0">
                <a:ea typeface="+mn-lt"/>
                <a:cs typeface="+mn-lt"/>
              </a:rPr>
              <a:t>knowledge</a:t>
            </a:r>
            <a:r>
              <a:rPr lang="en-US" sz="2200" dirty="0">
                <a:ea typeface="+mn-lt"/>
                <a:cs typeface="+mn-lt"/>
              </a:rPr>
              <a:t>. </a:t>
            </a:r>
          </a:p>
          <a:p>
            <a:pPr marL="0" indent="0">
              <a:buNone/>
            </a:pPr>
            <a:endParaRPr lang="en-US" sz="2200" dirty="0">
              <a:cs typeface="Calibri"/>
            </a:endParaRPr>
          </a:p>
          <a:p>
            <a:pPr marL="685800" lvl="1">
              <a:buFont typeface="Arial" panose="020B0604020202020204" pitchFamily="34" charset="0"/>
              <a:buChar char="•"/>
            </a:pPr>
            <a:r>
              <a:rPr lang="en-US" sz="2200" b="1" dirty="0">
                <a:solidFill>
                  <a:srgbClr val="FF0000"/>
                </a:solidFill>
                <a:ea typeface="+mn-lt"/>
                <a:cs typeface="+mn-lt"/>
              </a:rPr>
              <a:t>Intervention</a:t>
            </a:r>
            <a:r>
              <a:rPr lang="en-US" sz="2200" b="1" dirty="0">
                <a:ea typeface="+mn-lt"/>
                <a:cs typeface="+mn-lt"/>
              </a:rPr>
              <a:t> </a:t>
            </a:r>
            <a:r>
              <a:rPr lang="en-US" sz="2200" dirty="0">
                <a:ea typeface="+mn-lt"/>
                <a:cs typeface="+mn-lt"/>
              </a:rPr>
              <a:t>includes both physical procedures by which information or biospecimens are gathered (e.g., venipuncture) and manipulations of the subject or the subject’s environment that are performed for research purposes.</a:t>
            </a:r>
            <a:endParaRPr lang="en-US" sz="2200" dirty="0">
              <a:cs typeface="Calibri"/>
            </a:endParaRPr>
          </a:p>
          <a:p>
            <a:pPr marL="685800" lvl="1">
              <a:buFont typeface="Arial" panose="020B0604020202020204" pitchFamily="34" charset="0"/>
              <a:buChar char="•"/>
            </a:pPr>
            <a:r>
              <a:rPr lang="en-US" sz="2200" b="1" dirty="0">
                <a:solidFill>
                  <a:srgbClr val="FF0000"/>
                </a:solidFill>
                <a:ea typeface="+mn-lt"/>
                <a:cs typeface="+mn-lt"/>
              </a:rPr>
              <a:t>Interaction</a:t>
            </a:r>
            <a:r>
              <a:rPr lang="en-US" sz="2200" i="1" dirty="0">
                <a:ea typeface="+mn-lt"/>
                <a:cs typeface="+mn-lt"/>
              </a:rPr>
              <a:t> </a:t>
            </a:r>
            <a:r>
              <a:rPr lang="en-US" sz="2200" dirty="0">
                <a:ea typeface="+mn-lt"/>
                <a:cs typeface="+mn-lt"/>
              </a:rPr>
              <a:t>includes communication or interpersonal contact between investigator and subjects</a:t>
            </a:r>
          </a:p>
          <a:p>
            <a:endParaRPr lang="en-US" dirty="0">
              <a:cs typeface="Calibri"/>
            </a:endParaRPr>
          </a:p>
        </p:txBody>
      </p:sp>
      <p:sp>
        <p:nvSpPr>
          <p:cNvPr id="4" name="Content Placeholder 3">
            <a:extLst>
              <a:ext uri="{FF2B5EF4-FFF2-40B4-BE49-F238E27FC236}">
                <a16:creationId xmlns:a16="http://schemas.microsoft.com/office/drawing/2014/main" id="{208C1365-F5EA-484C-8681-40030A974126}"/>
              </a:ext>
            </a:extLst>
          </p:cNvPr>
          <p:cNvSpPr>
            <a:spLocks noGrp="1"/>
          </p:cNvSpPr>
          <p:nvPr>
            <p:ph sz="half" idx="2"/>
          </p:nvPr>
        </p:nvSpPr>
        <p:spPr>
          <a:xfrm>
            <a:off x="4648200" y="1321060"/>
            <a:ext cx="4038600" cy="3119796"/>
          </a:xfrm>
        </p:spPr>
        <p:txBody>
          <a:bodyPr>
            <a:normAutofit fontScale="62500" lnSpcReduction="20000"/>
          </a:bodyPr>
          <a:lstStyle/>
          <a:p>
            <a:pPr marL="0" indent="0">
              <a:buNone/>
            </a:pPr>
            <a:r>
              <a:rPr lang="en-US" sz="2500" b="1" u="sng" dirty="0">
                <a:ea typeface="+mn-lt"/>
                <a:cs typeface="+mn-lt"/>
              </a:rPr>
              <a:t>Who are Human Subjects?</a:t>
            </a:r>
            <a:r>
              <a:rPr lang="en-US" sz="2500" b="1" dirty="0">
                <a:ea typeface="+mn-lt"/>
                <a:cs typeface="+mn-lt"/>
              </a:rPr>
              <a:t> </a:t>
            </a:r>
            <a:r>
              <a:rPr lang="en-US" sz="1050" dirty="0">
                <a:ea typeface="+mn-lt"/>
                <a:cs typeface="+mn-lt"/>
              </a:rPr>
              <a:t>CFR </a:t>
            </a:r>
            <a:r>
              <a:rPr lang="en-US" sz="1050" b="1" dirty="0">
                <a:ea typeface="+mn-lt"/>
                <a:cs typeface="+mn-lt"/>
              </a:rPr>
              <a:t>§46.102 (e)</a:t>
            </a:r>
          </a:p>
          <a:p>
            <a:pPr marL="0" indent="0">
              <a:buNone/>
            </a:pPr>
            <a:endParaRPr lang="en-US" sz="1050" dirty="0">
              <a:cs typeface="Calibri"/>
            </a:endParaRPr>
          </a:p>
          <a:p>
            <a:pPr marL="0" indent="0">
              <a:buNone/>
            </a:pPr>
            <a:r>
              <a:rPr lang="en-US" sz="2200" b="1" dirty="0">
                <a:cs typeface="Calibri" panose="020F0502020204030204"/>
              </a:rPr>
              <a:t>Human subject </a:t>
            </a:r>
            <a:r>
              <a:rPr lang="en-US" sz="2200" dirty="0">
                <a:cs typeface="Calibri" panose="020F0502020204030204"/>
              </a:rPr>
              <a:t>means a living individual about whom an investigator (whether professional or student) conducting research:</a:t>
            </a:r>
          </a:p>
          <a:p>
            <a:pPr marL="0" indent="0">
              <a:buNone/>
            </a:pPr>
            <a:endParaRPr lang="en-US" sz="2200" dirty="0">
              <a:ea typeface="+mn-lt"/>
              <a:cs typeface="+mn-lt"/>
            </a:endParaRPr>
          </a:p>
          <a:p>
            <a:pPr lvl="1">
              <a:buFont typeface="Arial" panose="020B0604020202020204" pitchFamily="34" charset="0"/>
              <a:buChar char="•"/>
            </a:pPr>
            <a:r>
              <a:rPr lang="en-US" sz="2200" dirty="0">
                <a:cs typeface="Calibri" panose="020F0502020204030204"/>
              </a:rPr>
              <a:t>(</a:t>
            </a:r>
            <a:r>
              <a:rPr lang="en-US" sz="2200" dirty="0" err="1">
                <a:cs typeface="Calibri" panose="020F0502020204030204"/>
              </a:rPr>
              <a:t>i</a:t>
            </a:r>
            <a:r>
              <a:rPr lang="en-US" sz="2200" dirty="0">
                <a:cs typeface="Calibri" panose="020F0502020204030204"/>
              </a:rPr>
              <a:t>) Obtains information or biospecimens through intervention or interaction with the individual, and uses, studies, or analyzes the information or biospecimens; or</a:t>
            </a:r>
            <a:endParaRPr lang="en-US" sz="2200" dirty="0">
              <a:ea typeface="+mn-lt"/>
              <a:cs typeface="+mn-lt"/>
            </a:endParaRPr>
          </a:p>
          <a:p>
            <a:pPr lvl="1">
              <a:buFont typeface="Arial" panose="020B0604020202020204" pitchFamily="34" charset="0"/>
              <a:buChar char="•"/>
            </a:pPr>
            <a:r>
              <a:rPr lang="en-US" sz="2200" dirty="0">
                <a:cs typeface="Calibri" panose="020F0502020204030204"/>
              </a:rPr>
              <a:t>(ii) Obtains, uses, studies, analyzes, or generates identifiable private information or identifiable biospecimens.</a:t>
            </a:r>
            <a:endParaRPr lang="en-US" sz="2200" dirty="0">
              <a:ea typeface="+mn-lt"/>
              <a:cs typeface="+mn-lt"/>
            </a:endParaRPr>
          </a:p>
          <a:p>
            <a:endParaRPr lang="en-US" dirty="0"/>
          </a:p>
        </p:txBody>
      </p:sp>
    </p:spTree>
    <p:extLst>
      <p:ext uri="{BB962C8B-B14F-4D97-AF65-F5344CB8AC3E}">
        <p14:creationId xmlns:p14="http://schemas.microsoft.com/office/powerpoint/2010/main" val="376495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76A7-7137-CDDC-B7DD-ECD28D7572DB}"/>
              </a:ext>
            </a:extLst>
          </p:cNvPr>
          <p:cNvSpPr>
            <a:spLocks noGrp="1"/>
          </p:cNvSpPr>
          <p:nvPr>
            <p:ph type="title"/>
          </p:nvPr>
        </p:nvSpPr>
        <p:spPr/>
        <p:txBody>
          <a:bodyPr>
            <a:normAutofit fontScale="90000"/>
          </a:bodyPr>
          <a:lstStyle/>
          <a:p>
            <a:r>
              <a:rPr lang="en-US" sz="2700" b="1" u="sng" dirty="0">
                <a:cs typeface="Calibri Light"/>
              </a:rPr>
              <a:t>What the IRB considers NOT Human Subjects Research (NHSR)</a:t>
            </a:r>
            <a:r>
              <a:rPr lang="en-US" dirty="0">
                <a:cs typeface="Calibri Light"/>
              </a:rPr>
              <a:t> </a:t>
            </a:r>
          </a:p>
        </p:txBody>
      </p:sp>
      <p:sp>
        <p:nvSpPr>
          <p:cNvPr id="3" name="Content Placeholder 2">
            <a:extLst>
              <a:ext uri="{FF2B5EF4-FFF2-40B4-BE49-F238E27FC236}">
                <a16:creationId xmlns:a16="http://schemas.microsoft.com/office/drawing/2014/main" id="{0CFF7A1C-0786-5C1D-225F-6187716160B7}"/>
              </a:ext>
            </a:extLst>
          </p:cNvPr>
          <p:cNvSpPr>
            <a:spLocks noGrp="1"/>
          </p:cNvSpPr>
          <p:nvPr>
            <p:ph idx="1"/>
          </p:nvPr>
        </p:nvSpPr>
        <p:spPr>
          <a:xfrm>
            <a:off x="457200" y="1610179"/>
            <a:ext cx="8229600" cy="2247011"/>
          </a:xfrm>
        </p:spPr>
        <p:txBody>
          <a:bodyPr vert="horz" lIns="68580" tIns="34290" rIns="68580" bIns="34290" rtlCol="0" anchor="t">
            <a:normAutofit fontScale="32500" lnSpcReduction="20000"/>
          </a:bodyPr>
          <a:lstStyle/>
          <a:p>
            <a:r>
              <a:rPr lang="en-US" sz="3400" dirty="0"/>
              <a:t>Internal management projects, such as program evaluation, quality assurance, quality improvement, or marketing studies</a:t>
            </a:r>
          </a:p>
          <a:p>
            <a:r>
              <a:rPr lang="en-US" sz="3400" dirty="0"/>
              <a:t>Projects that only document or report on events, situations, policies, institutions or systems without the intent to form hypotheses</a:t>
            </a:r>
          </a:p>
          <a:p>
            <a:r>
              <a:rPr lang="en-US" sz="3400" dirty="0"/>
              <a:t>Projects which collect information about policies, practices or procedures</a:t>
            </a:r>
          </a:p>
          <a:p>
            <a:r>
              <a:rPr lang="en-US" sz="3400" dirty="0"/>
              <a:t>Interviews or surveys which do not collect information about a person, such as interviews on government or corporate policies</a:t>
            </a:r>
          </a:p>
          <a:p>
            <a:r>
              <a:rPr lang="en-US" sz="3400" dirty="0"/>
              <a:t>Production of creative arts, e.g., writing poetry and prose, painting, taking artistic photographs of people</a:t>
            </a:r>
          </a:p>
          <a:p>
            <a:r>
              <a:rPr lang="en-US" sz="3400" dirty="0"/>
              <a:t>Oral history, journalism, biography, and historical scholarship or journalistic activities</a:t>
            </a:r>
          </a:p>
          <a:p>
            <a:r>
              <a:rPr lang="en-US" sz="3400" dirty="0"/>
              <a:t>Reporting of current events, trends, newsworthy issues or stories about people or events, such as those presented in the news, magazines and on-scholarly periodicals</a:t>
            </a:r>
          </a:p>
          <a:p>
            <a:r>
              <a:rPr lang="en-US" sz="3400" dirty="0"/>
              <a:t>Research using secondary data from publicly available sources. See the </a:t>
            </a:r>
            <a:r>
              <a:rPr lang="en-US" sz="3400" u="sng" dirty="0">
                <a:hlinkClick r:id="rId3"/>
              </a:rPr>
              <a:t>IRB’s guidance</a:t>
            </a:r>
            <a:r>
              <a:rPr lang="en-US" sz="3400" dirty="0"/>
              <a:t> on using existing de-identified or publicly available datasets.</a:t>
            </a:r>
          </a:p>
          <a:p>
            <a:r>
              <a:rPr lang="en-US" sz="3400" dirty="0"/>
              <a:t>Classroom projects conducted for educational purposes and not as research</a:t>
            </a:r>
          </a:p>
          <a:p>
            <a:endParaRPr lang="en-US" dirty="0"/>
          </a:p>
          <a:p>
            <a:pPr marL="0" indent="0">
              <a:buNone/>
            </a:pPr>
            <a:endParaRPr lang="en-US" dirty="0"/>
          </a:p>
        </p:txBody>
      </p:sp>
      <p:sp>
        <p:nvSpPr>
          <p:cNvPr id="5" name="TextBox 4">
            <a:extLst>
              <a:ext uri="{FF2B5EF4-FFF2-40B4-BE49-F238E27FC236}">
                <a16:creationId xmlns:a16="http://schemas.microsoft.com/office/drawing/2014/main" id="{34437742-A84F-4F62-A5B6-A785A4D8AC16}"/>
              </a:ext>
            </a:extLst>
          </p:cNvPr>
          <p:cNvSpPr txBox="1"/>
          <p:nvPr/>
        </p:nvSpPr>
        <p:spPr>
          <a:xfrm>
            <a:off x="457200" y="3560125"/>
            <a:ext cx="8229600" cy="1384995"/>
          </a:xfrm>
          <a:prstGeom prst="rect">
            <a:avLst/>
          </a:prstGeom>
          <a:noFill/>
        </p:spPr>
        <p:txBody>
          <a:bodyPr wrap="square" rtlCol="0">
            <a:spAutoFit/>
          </a:bodyPr>
          <a:lstStyle/>
          <a:p>
            <a:r>
              <a:rPr lang="en-US" sz="1400" dirty="0"/>
              <a:t>Q - If my research with human subjects is not considered HSR by the HHS definition, does it still need to be submitted to the IRB? </a:t>
            </a:r>
          </a:p>
          <a:p>
            <a:endParaRPr lang="en-US" sz="1400" dirty="0"/>
          </a:p>
          <a:p>
            <a:r>
              <a:rPr lang="en-US" sz="1400" dirty="0"/>
              <a:t>A  - Yes! </a:t>
            </a:r>
          </a:p>
          <a:p>
            <a:r>
              <a:rPr lang="en-US" sz="1400" dirty="0"/>
              <a:t>UMBC does not allow self determination and the IRB will review your proposed study and issue the NHSR determination</a:t>
            </a:r>
          </a:p>
        </p:txBody>
      </p:sp>
    </p:spTree>
    <p:extLst>
      <p:ext uri="{BB962C8B-B14F-4D97-AF65-F5344CB8AC3E}">
        <p14:creationId xmlns:p14="http://schemas.microsoft.com/office/powerpoint/2010/main" val="170113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CBF1-48D8-5F40-D6C2-ADBAB2D864A9}"/>
              </a:ext>
            </a:extLst>
          </p:cNvPr>
          <p:cNvSpPr>
            <a:spLocks noGrp="1"/>
          </p:cNvSpPr>
          <p:nvPr>
            <p:ph type="title"/>
          </p:nvPr>
        </p:nvSpPr>
        <p:spPr/>
        <p:txBody>
          <a:bodyPr>
            <a:noAutofit/>
          </a:bodyPr>
          <a:lstStyle/>
          <a:p>
            <a:r>
              <a:rPr lang="en-US" sz="3200" b="1" u="sng" dirty="0">
                <a:ea typeface="+mj-lt"/>
                <a:cs typeface="+mj-lt"/>
              </a:rPr>
              <a:t>Categories of IRB review</a:t>
            </a:r>
            <a:endParaRPr lang="en-US" sz="3200" b="1" u="sng" dirty="0"/>
          </a:p>
        </p:txBody>
      </p:sp>
      <p:sp>
        <p:nvSpPr>
          <p:cNvPr id="3" name="Content Placeholder 2">
            <a:extLst>
              <a:ext uri="{FF2B5EF4-FFF2-40B4-BE49-F238E27FC236}">
                <a16:creationId xmlns:a16="http://schemas.microsoft.com/office/drawing/2014/main" id="{7AE2D779-2ACA-A0D9-865E-C76DE7DBEFA2}"/>
              </a:ext>
            </a:extLst>
          </p:cNvPr>
          <p:cNvSpPr>
            <a:spLocks noGrp="1"/>
          </p:cNvSpPr>
          <p:nvPr>
            <p:ph idx="1"/>
          </p:nvPr>
        </p:nvSpPr>
        <p:spPr/>
        <p:txBody>
          <a:bodyPr vert="horz" lIns="68580" tIns="34290" rIns="68580" bIns="34290" rtlCol="0" anchor="t">
            <a:normAutofit fontScale="55000" lnSpcReduction="20000"/>
          </a:bodyPr>
          <a:lstStyle/>
          <a:p>
            <a:r>
              <a:rPr lang="en-US" u="sng" dirty="0">
                <a:cs typeface="Calibri"/>
              </a:rPr>
              <a:t>8 Exempt Research Categories</a:t>
            </a:r>
          </a:p>
          <a:p>
            <a:pPr lvl="1"/>
            <a:r>
              <a:rPr lang="en-US" dirty="0">
                <a:cs typeface="Calibri"/>
              </a:rPr>
              <a:t>The IRB will determine that this research exempt from further review.</a:t>
            </a:r>
          </a:p>
          <a:p>
            <a:pPr lvl="1"/>
            <a:r>
              <a:rPr lang="en-US" dirty="0">
                <a:cs typeface="Calibri"/>
              </a:rPr>
              <a:t>Exempt research does not require continuing IRB review.</a:t>
            </a:r>
          </a:p>
          <a:p>
            <a:pPr lvl="1"/>
            <a:r>
              <a:rPr lang="en-US" dirty="0">
                <a:cs typeface="Calibri"/>
              </a:rPr>
              <a:t>Any changes to Exempt protocols are still required to be submitted in Kuali as an Amendment and reviewed to ensure they do not increase the risk.</a:t>
            </a:r>
          </a:p>
          <a:p>
            <a:r>
              <a:rPr lang="en-US" u="sng" dirty="0">
                <a:cs typeface="Calibri"/>
              </a:rPr>
              <a:t>9 Expedited Research Categories</a:t>
            </a:r>
          </a:p>
          <a:p>
            <a:pPr lvl="1"/>
            <a:r>
              <a:rPr lang="en-US" dirty="0">
                <a:ea typeface="+mn-lt"/>
                <a:cs typeface="+mn-lt"/>
              </a:rPr>
              <a:t>The IRB will determine that this research </a:t>
            </a:r>
            <a:r>
              <a:rPr lang="en-US" u="sng" dirty="0">
                <a:ea typeface="+mn-lt"/>
                <a:cs typeface="+mn-lt"/>
              </a:rPr>
              <a:t>as presented in the application</a:t>
            </a:r>
            <a:r>
              <a:rPr lang="en-US" dirty="0">
                <a:ea typeface="+mn-lt"/>
                <a:cs typeface="+mn-lt"/>
              </a:rPr>
              <a:t> meets an expedited review category.</a:t>
            </a:r>
            <a:endParaRPr lang="en-US" dirty="0">
              <a:cs typeface="Calibri"/>
            </a:endParaRPr>
          </a:p>
          <a:p>
            <a:pPr lvl="1"/>
            <a:r>
              <a:rPr lang="en-US" dirty="0">
                <a:cs typeface="Calibri"/>
              </a:rPr>
              <a:t>Expedited research have the following reporting requirements:</a:t>
            </a:r>
          </a:p>
          <a:p>
            <a:pPr lvl="2"/>
            <a:r>
              <a:rPr lang="en-US" dirty="0">
                <a:cs typeface="Calibri"/>
              </a:rPr>
              <a:t>Changes to the research protocol require approval</a:t>
            </a:r>
            <a:endParaRPr lang="en-US" b="1" dirty="0">
              <a:cs typeface="Calibri"/>
            </a:endParaRPr>
          </a:p>
          <a:p>
            <a:pPr lvl="2"/>
            <a:r>
              <a:rPr lang="en-US" dirty="0">
                <a:cs typeface="Calibri"/>
              </a:rPr>
              <a:t>Protocol deviation, Adverse reaction or events must be reported to the IRB</a:t>
            </a:r>
            <a:endParaRPr lang="en-US" b="1" dirty="0">
              <a:cs typeface="Calibri"/>
            </a:endParaRPr>
          </a:p>
          <a:p>
            <a:pPr lvl="2"/>
            <a:r>
              <a:rPr lang="en-US" dirty="0">
                <a:cs typeface="Calibri"/>
              </a:rPr>
              <a:t>At UMBC Annual continuing review is required (student protocols are administratively closed after 1 year unless a continuing review is submitted to extend the expiration date)</a:t>
            </a:r>
          </a:p>
          <a:p>
            <a:endParaRPr lang="en-US" dirty="0">
              <a:cs typeface="Calibri"/>
            </a:endParaRPr>
          </a:p>
        </p:txBody>
      </p:sp>
    </p:spTree>
    <p:extLst>
      <p:ext uri="{BB962C8B-B14F-4D97-AF65-F5344CB8AC3E}">
        <p14:creationId xmlns:p14="http://schemas.microsoft.com/office/powerpoint/2010/main" val="305198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CBF1-48D8-5F40-D6C2-ADBAB2D864A9}"/>
              </a:ext>
            </a:extLst>
          </p:cNvPr>
          <p:cNvSpPr>
            <a:spLocks noGrp="1"/>
          </p:cNvSpPr>
          <p:nvPr>
            <p:ph type="title"/>
          </p:nvPr>
        </p:nvSpPr>
        <p:spPr/>
        <p:txBody>
          <a:bodyPr>
            <a:noAutofit/>
          </a:bodyPr>
          <a:lstStyle/>
          <a:p>
            <a:r>
              <a:rPr lang="en-US" sz="3200" b="1" u="sng" dirty="0">
                <a:ea typeface="+mj-lt"/>
                <a:cs typeface="+mj-lt"/>
              </a:rPr>
              <a:t>Categories of IRB review </a:t>
            </a:r>
            <a:endParaRPr lang="en-US" sz="3200" b="1" u="sng" dirty="0"/>
          </a:p>
        </p:txBody>
      </p:sp>
      <p:sp>
        <p:nvSpPr>
          <p:cNvPr id="3" name="Content Placeholder 2">
            <a:extLst>
              <a:ext uri="{FF2B5EF4-FFF2-40B4-BE49-F238E27FC236}">
                <a16:creationId xmlns:a16="http://schemas.microsoft.com/office/drawing/2014/main" id="{7AE2D779-2ACA-A0D9-865E-C76DE7DBEFA2}"/>
              </a:ext>
            </a:extLst>
          </p:cNvPr>
          <p:cNvSpPr>
            <a:spLocks noGrp="1"/>
          </p:cNvSpPr>
          <p:nvPr>
            <p:ph idx="1"/>
          </p:nvPr>
        </p:nvSpPr>
        <p:spPr/>
        <p:txBody>
          <a:bodyPr vert="horz" lIns="68580" tIns="34290" rIns="68580" bIns="34290" rtlCol="0" anchor="t">
            <a:normAutofit lnSpcReduction="10000"/>
          </a:bodyPr>
          <a:lstStyle/>
          <a:p>
            <a:pPr marL="0" indent="0" algn="ctr">
              <a:buNone/>
            </a:pPr>
            <a:r>
              <a:rPr lang="en-US" sz="1600" b="1" u="sng" dirty="0"/>
              <a:t>Full Board Research</a:t>
            </a:r>
          </a:p>
          <a:p>
            <a:pPr marL="0" indent="0">
              <a:buNone/>
            </a:pPr>
            <a:r>
              <a:rPr lang="en-US" sz="1400" dirty="0"/>
              <a:t>Studies that involve </a:t>
            </a:r>
            <a:r>
              <a:rPr lang="en-US" sz="1400" u="sng" dirty="0"/>
              <a:t>more than minimal risk</a:t>
            </a:r>
            <a:r>
              <a:rPr lang="en-US" sz="1400" dirty="0"/>
              <a:t> require review at full board IRB meeting. The research requires approval from a majority of those members. The committee discusses the study and determines whether the Criteria of Approval for Human Subject Research are met, and makes a decision to approve, approve with conditions, defer, or disapprove the study.</a:t>
            </a:r>
          </a:p>
          <a:p>
            <a:pPr marL="0" indent="0">
              <a:buNone/>
            </a:pPr>
            <a:endParaRPr lang="en-US" sz="1400" dirty="0"/>
          </a:p>
          <a:p>
            <a:pPr marL="0" indent="0">
              <a:buNone/>
            </a:pPr>
            <a:r>
              <a:rPr lang="en-US" sz="1400" u="sng" dirty="0">
                <a:cs typeface="Calibri"/>
              </a:rPr>
              <a:t>Examples of research that require full board review: </a:t>
            </a:r>
          </a:p>
          <a:p>
            <a:r>
              <a:rPr lang="en-US" sz="1400" dirty="0"/>
              <a:t>Clinical procedures with drugs, devices, or biologics, or innovative research into new medical or surgery procedures</a:t>
            </a:r>
          </a:p>
          <a:p>
            <a:r>
              <a:rPr lang="en-US" sz="1400" dirty="0"/>
              <a:t>Complex research design requiring the expertise of multiple board members to evaluate</a:t>
            </a:r>
          </a:p>
          <a:p>
            <a:r>
              <a:rPr lang="en-US" sz="1400" dirty="0"/>
              <a:t>Deception</a:t>
            </a:r>
          </a:p>
          <a:p>
            <a:r>
              <a:rPr lang="en-US" sz="1400" dirty="0"/>
              <a:t>IRB analyst, board member, or designee determines risks are greater than minimal </a:t>
            </a:r>
          </a:p>
          <a:p>
            <a:r>
              <a:rPr lang="en-US" sz="1400" dirty="0"/>
              <a:t>Vulnerable populations, particularly: prisoners, children, cognitively impaired persons, etc.</a:t>
            </a:r>
          </a:p>
        </p:txBody>
      </p:sp>
    </p:spTree>
    <p:extLst>
      <p:ext uri="{BB962C8B-B14F-4D97-AF65-F5344CB8AC3E}">
        <p14:creationId xmlns:p14="http://schemas.microsoft.com/office/powerpoint/2010/main" val="234321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D68BC265-D8D9-F029-7F49-2CBC458AF17E}"/>
              </a:ext>
            </a:extLst>
          </p:cNvPr>
          <p:cNvGraphicFramePr>
            <a:graphicFrameLocks noGrp="1"/>
          </p:cNvGraphicFramePr>
          <p:nvPr>
            <p:extLst>
              <p:ext uri="{D42A27DB-BD31-4B8C-83A1-F6EECF244321}">
                <p14:modId xmlns:p14="http://schemas.microsoft.com/office/powerpoint/2010/main" val="3441826398"/>
              </p:ext>
            </p:extLst>
          </p:nvPr>
        </p:nvGraphicFramePr>
        <p:xfrm>
          <a:off x="923876" y="1469494"/>
          <a:ext cx="7073572" cy="3326253"/>
        </p:xfrm>
        <a:graphic>
          <a:graphicData uri="http://schemas.openxmlformats.org/drawingml/2006/table">
            <a:tbl>
              <a:tblPr firstRow="1" bandRow="1">
                <a:tableStyleId>{5940675A-B579-460E-94D1-54222C63F5DA}</a:tableStyleId>
              </a:tblPr>
              <a:tblGrid>
                <a:gridCol w="880021">
                  <a:extLst>
                    <a:ext uri="{9D8B030D-6E8A-4147-A177-3AD203B41FA5}">
                      <a16:colId xmlns:a16="http://schemas.microsoft.com/office/drawing/2014/main" val="2727062291"/>
                    </a:ext>
                  </a:extLst>
                </a:gridCol>
                <a:gridCol w="6193551">
                  <a:extLst>
                    <a:ext uri="{9D8B030D-6E8A-4147-A177-3AD203B41FA5}">
                      <a16:colId xmlns:a16="http://schemas.microsoft.com/office/drawing/2014/main" val="502372672"/>
                    </a:ext>
                  </a:extLst>
                </a:gridCol>
              </a:tblGrid>
              <a:tr h="274564">
                <a:tc>
                  <a:txBody>
                    <a:bodyPr/>
                    <a:lstStyle/>
                    <a:p>
                      <a:r>
                        <a:rPr lang="en-US" sz="1200" b="1" dirty="0"/>
                        <a:t>Exempt 1:</a:t>
                      </a:r>
                    </a:p>
                  </a:txBody>
                  <a:tcPr marL="68580" marR="68580" marT="34290" marB="34290"/>
                </a:tc>
                <a:tc>
                  <a:txBody>
                    <a:bodyPr/>
                    <a:lstStyle/>
                    <a:p>
                      <a:r>
                        <a:rPr lang="en-US" sz="1200" dirty="0"/>
                        <a:t>Normal educational practices in established educational settings</a:t>
                      </a:r>
                    </a:p>
                  </a:txBody>
                  <a:tcPr marL="68580" marR="68580" marT="34290" marB="34290"/>
                </a:tc>
                <a:extLst>
                  <a:ext uri="{0D108BD9-81ED-4DB2-BD59-A6C34878D82A}">
                    <a16:rowId xmlns:a16="http://schemas.microsoft.com/office/drawing/2014/main" val="3239638619"/>
                  </a:ext>
                </a:extLst>
              </a:tr>
              <a:tr h="506410">
                <a:tc>
                  <a:txBody>
                    <a:bodyPr/>
                    <a:lstStyle/>
                    <a:p>
                      <a:r>
                        <a:rPr lang="en-US" sz="1200" b="1" dirty="0"/>
                        <a:t>Exempt 2:</a:t>
                      </a:r>
                    </a:p>
                  </a:txBody>
                  <a:tcPr marL="68580" marR="68580" marT="34290" marB="34290"/>
                </a:tc>
                <a:tc>
                  <a:txBody>
                    <a:bodyPr/>
                    <a:lstStyle/>
                    <a:p>
                      <a:r>
                        <a:rPr lang="en-US" sz="1200" dirty="0"/>
                        <a:t>Educational tests, surveys, interviews or observation of public behaviors (if it involves any interaction with minors other than observations, this research would be reviewed as Expedited)</a:t>
                      </a:r>
                    </a:p>
                  </a:txBody>
                  <a:tcPr marL="68580" marR="68580" marT="34290" marB="34290"/>
                </a:tc>
                <a:extLst>
                  <a:ext uri="{0D108BD9-81ED-4DB2-BD59-A6C34878D82A}">
                    <a16:rowId xmlns:a16="http://schemas.microsoft.com/office/drawing/2014/main" val="2652835969"/>
                  </a:ext>
                </a:extLst>
              </a:tr>
              <a:tr h="274564">
                <a:tc>
                  <a:txBody>
                    <a:bodyPr/>
                    <a:lstStyle/>
                    <a:p>
                      <a:r>
                        <a:rPr lang="en-US" sz="1200" b="1" dirty="0"/>
                        <a:t>Exempt 3:</a:t>
                      </a:r>
                    </a:p>
                  </a:txBody>
                  <a:tcPr marL="68580" marR="68580" marT="34290" marB="34290"/>
                </a:tc>
                <a:tc>
                  <a:txBody>
                    <a:bodyPr/>
                    <a:lstStyle/>
                    <a:p>
                      <a:r>
                        <a:rPr lang="en-US" sz="1200" dirty="0"/>
                        <a:t>Benign behavioral interventions (this is not applicable to research with minors or deception)</a:t>
                      </a:r>
                    </a:p>
                  </a:txBody>
                  <a:tcPr marL="68580" marR="68580" marT="34290" marB="34290"/>
                </a:tc>
                <a:extLst>
                  <a:ext uri="{0D108BD9-81ED-4DB2-BD59-A6C34878D82A}">
                    <a16:rowId xmlns:a16="http://schemas.microsoft.com/office/drawing/2014/main" val="3821366496"/>
                  </a:ext>
                </a:extLst>
              </a:tr>
              <a:tr h="482341">
                <a:tc>
                  <a:txBody>
                    <a:bodyPr/>
                    <a:lstStyle/>
                    <a:p>
                      <a:r>
                        <a:rPr lang="en-US" sz="1200" b="1" dirty="0"/>
                        <a:t>Exempt 4:</a:t>
                      </a:r>
                    </a:p>
                  </a:txBody>
                  <a:tcPr marL="68580" marR="68580" marT="34290" marB="34290"/>
                </a:tc>
                <a:tc>
                  <a:txBody>
                    <a:bodyPr/>
                    <a:lstStyle/>
                    <a:p>
                      <a:r>
                        <a:rPr lang="en-US" sz="1200" dirty="0"/>
                        <a:t>Secondary research use of biospecimens or information for which informed consent is not required.</a:t>
                      </a:r>
                    </a:p>
                  </a:txBody>
                  <a:tcPr marL="68580" marR="68580" marT="34290" marB="34290"/>
                </a:tc>
                <a:extLst>
                  <a:ext uri="{0D108BD9-81ED-4DB2-BD59-A6C34878D82A}">
                    <a16:rowId xmlns:a16="http://schemas.microsoft.com/office/drawing/2014/main" val="997192813"/>
                  </a:ext>
                </a:extLst>
              </a:tr>
              <a:tr h="274564">
                <a:tc>
                  <a:txBody>
                    <a:bodyPr/>
                    <a:lstStyle/>
                    <a:p>
                      <a:r>
                        <a:rPr lang="en-US" sz="1200" b="1" dirty="0"/>
                        <a:t>Exempt 5:</a:t>
                      </a:r>
                    </a:p>
                  </a:txBody>
                  <a:tcPr marL="68580" marR="68580" marT="34290" marB="34290"/>
                </a:tc>
                <a:tc>
                  <a:txBody>
                    <a:bodyPr/>
                    <a:lstStyle/>
                    <a:p>
                      <a:r>
                        <a:rPr lang="en-US" sz="1200" dirty="0"/>
                        <a:t>Evaluation of public service programs</a:t>
                      </a:r>
                    </a:p>
                  </a:txBody>
                  <a:tcPr marL="68580" marR="68580" marT="34290" marB="34290"/>
                </a:tc>
                <a:extLst>
                  <a:ext uri="{0D108BD9-81ED-4DB2-BD59-A6C34878D82A}">
                    <a16:rowId xmlns:a16="http://schemas.microsoft.com/office/drawing/2014/main" val="3474405171"/>
                  </a:ext>
                </a:extLst>
              </a:tr>
              <a:tr h="274564">
                <a:tc>
                  <a:txBody>
                    <a:bodyPr/>
                    <a:lstStyle/>
                    <a:p>
                      <a:r>
                        <a:rPr lang="en-US" sz="1200" b="1" dirty="0"/>
                        <a:t>Exempt 6:</a:t>
                      </a:r>
                    </a:p>
                  </a:txBody>
                  <a:tcPr marL="68580" marR="68580" marT="34290" marB="34290"/>
                </a:tc>
                <a:tc>
                  <a:txBody>
                    <a:bodyPr/>
                    <a:lstStyle/>
                    <a:p>
                      <a:r>
                        <a:rPr lang="en-US" sz="1200" dirty="0"/>
                        <a:t>Taste and food quality evaluation and customer satisfaction studies</a:t>
                      </a:r>
                    </a:p>
                  </a:txBody>
                  <a:tcPr marL="68580" marR="68580" marT="34290" marB="34290"/>
                </a:tc>
                <a:extLst>
                  <a:ext uri="{0D108BD9-81ED-4DB2-BD59-A6C34878D82A}">
                    <a16:rowId xmlns:a16="http://schemas.microsoft.com/office/drawing/2014/main" val="2011308020"/>
                  </a:ext>
                </a:extLst>
              </a:tr>
              <a:tr h="482341">
                <a:tc>
                  <a:txBody>
                    <a:bodyPr/>
                    <a:lstStyle/>
                    <a:p>
                      <a:r>
                        <a:rPr lang="en-US" sz="1200" b="1" dirty="0"/>
                        <a:t>Exempt 7:</a:t>
                      </a:r>
                    </a:p>
                  </a:txBody>
                  <a:tcPr marL="68580" marR="68580" marT="34290" marB="34290"/>
                </a:tc>
                <a:tc>
                  <a:txBody>
                    <a:bodyPr/>
                    <a:lstStyle/>
                    <a:p>
                      <a:r>
                        <a:rPr lang="en-US" sz="1200" dirty="0"/>
                        <a:t>Storage and maintenance of identifiable materials for unspecified secondary research with broad consent</a:t>
                      </a:r>
                    </a:p>
                  </a:txBody>
                  <a:tcPr marL="68580" marR="68580" marT="34290" marB="34290"/>
                </a:tc>
                <a:extLst>
                  <a:ext uri="{0D108BD9-81ED-4DB2-BD59-A6C34878D82A}">
                    <a16:rowId xmlns:a16="http://schemas.microsoft.com/office/drawing/2014/main" val="85736348"/>
                  </a:ext>
                </a:extLst>
              </a:tr>
              <a:tr h="274564">
                <a:tc>
                  <a:txBody>
                    <a:bodyPr/>
                    <a:lstStyle/>
                    <a:p>
                      <a:pPr lvl="0">
                        <a:buNone/>
                      </a:pPr>
                      <a:r>
                        <a:rPr lang="en-US" sz="1200" b="1" dirty="0"/>
                        <a:t>Exempt 8:</a:t>
                      </a:r>
                    </a:p>
                  </a:txBody>
                  <a:tcPr marL="68580" marR="68580" marT="34290" marB="34290"/>
                </a:tc>
                <a:tc>
                  <a:txBody>
                    <a:bodyPr/>
                    <a:lstStyle/>
                    <a:p>
                      <a:pPr lvl="0">
                        <a:buNone/>
                      </a:pPr>
                      <a:r>
                        <a:rPr lang="en-US" sz="1200" dirty="0"/>
                        <a:t>N/A: Secondary research use of stored identifiable materials with broad consent</a:t>
                      </a:r>
                    </a:p>
                  </a:txBody>
                  <a:tcPr marL="68580" marR="68580" marT="34290" marB="34290"/>
                </a:tc>
                <a:extLst>
                  <a:ext uri="{0D108BD9-81ED-4DB2-BD59-A6C34878D82A}">
                    <a16:rowId xmlns:a16="http://schemas.microsoft.com/office/drawing/2014/main" val="4169608894"/>
                  </a:ext>
                </a:extLst>
              </a:tr>
              <a:tr h="482341">
                <a:tc>
                  <a:txBody>
                    <a:bodyPr/>
                    <a:lstStyle/>
                    <a:p>
                      <a:pPr lvl="0">
                        <a:buNone/>
                      </a:pPr>
                      <a:endParaRPr lang="en-US" sz="1200" b="1" dirty="0"/>
                    </a:p>
                  </a:txBody>
                  <a:tcPr marL="68580" marR="68580" marT="34290" marB="34290"/>
                </a:tc>
                <a:tc>
                  <a:txBody>
                    <a:bodyPr/>
                    <a:lstStyle/>
                    <a:p>
                      <a:pPr lvl="0">
                        <a:buNone/>
                      </a:pPr>
                      <a:r>
                        <a:rPr lang="en-US" sz="1200" dirty="0"/>
                        <a:t>Note: None of these categories apply to prisoners. Some of these categories may not apply to children.</a:t>
                      </a:r>
                    </a:p>
                  </a:txBody>
                  <a:tcPr marL="68580" marR="68580" marT="34290" marB="34290"/>
                </a:tc>
                <a:extLst>
                  <a:ext uri="{0D108BD9-81ED-4DB2-BD59-A6C34878D82A}">
                    <a16:rowId xmlns:a16="http://schemas.microsoft.com/office/drawing/2014/main" val="901507583"/>
                  </a:ext>
                </a:extLst>
              </a:tr>
            </a:tbl>
          </a:graphicData>
        </a:graphic>
      </p:graphicFrame>
      <p:sp>
        <p:nvSpPr>
          <p:cNvPr id="2" name="Title 1">
            <a:extLst>
              <a:ext uri="{FF2B5EF4-FFF2-40B4-BE49-F238E27FC236}">
                <a16:creationId xmlns:a16="http://schemas.microsoft.com/office/drawing/2014/main" id="{F01F20B7-A20F-4E58-A648-925A825DBFB5}"/>
              </a:ext>
            </a:extLst>
          </p:cNvPr>
          <p:cNvSpPr>
            <a:spLocks noGrp="1"/>
          </p:cNvSpPr>
          <p:nvPr>
            <p:ph type="title"/>
          </p:nvPr>
        </p:nvSpPr>
        <p:spPr/>
        <p:txBody>
          <a:bodyPr>
            <a:normAutofit fontScale="90000"/>
          </a:bodyPr>
          <a:lstStyle/>
          <a:p>
            <a:r>
              <a:rPr lang="en-US" sz="3600" b="1" u="sng" dirty="0"/>
              <a:t>Quick Overview of the 8 Exempt Categories</a:t>
            </a:r>
            <a:endParaRPr lang="en-US" b="1" u="sng" dirty="0"/>
          </a:p>
        </p:txBody>
      </p:sp>
    </p:spTree>
    <p:extLst>
      <p:ext uri="{BB962C8B-B14F-4D97-AF65-F5344CB8AC3E}">
        <p14:creationId xmlns:p14="http://schemas.microsoft.com/office/powerpoint/2010/main" val="165123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D68BC265-D8D9-F029-7F49-2CBC458AF17E}"/>
              </a:ext>
            </a:extLst>
          </p:cNvPr>
          <p:cNvGraphicFramePr>
            <a:graphicFrameLocks noGrp="1"/>
          </p:cNvGraphicFramePr>
          <p:nvPr/>
        </p:nvGraphicFramePr>
        <p:xfrm>
          <a:off x="932017" y="1260995"/>
          <a:ext cx="7084380" cy="3743085"/>
        </p:xfrm>
        <a:graphic>
          <a:graphicData uri="http://schemas.openxmlformats.org/drawingml/2006/table">
            <a:tbl>
              <a:tblPr firstRow="1" bandRow="1">
                <a:tableStyleId>{5940675A-B579-460E-94D1-54222C63F5DA}</a:tableStyleId>
              </a:tblPr>
              <a:tblGrid>
                <a:gridCol w="1163963">
                  <a:extLst>
                    <a:ext uri="{9D8B030D-6E8A-4147-A177-3AD203B41FA5}">
                      <a16:colId xmlns:a16="http://schemas.microsoft.com/office/drawing/2014/main" val="2727062291"/>
                    </a:ext>
                  </a:extLst>
                </a:gridCol>
                <a:gridCol w="5920417">
                  <a:extLst>
                    <a:ext uri="{9D8B030D-6E8A-4147-A177-3AD203B41FA5}">
                      <a16:colId xmlns:a16="http://schemas.microsoft.com/office/drawing/2014/main" val="502372672"/>
                    </a:ext>
                  </a:extLst>
                </a:gridCol>
              </a:tblGrid>
              <a:tr h="229067">
                <a:tc>
                  <a:txBody>
                    <a:bodyPr/>
                    <a:lstStyle/>
                    <a:p>
                      <a:pPr lvl="0">
                        <a:buNone/>
                      </a:pPr>
                      <a:r>
                        <a:rPr lang="en-US" sz="1000" b="1" dirty="0"/>
                        <a:t>Expedited 1:</a:t>
                      </a:r>
                    </a:p>
                  </a:txBody>
                  <a:tcPr marL="68580" marR="68580" marT="34290" marB="34290"/>
                </a:tc>
                <a:tc>
                  <a:txBody>
                    <a:bodyPr/>
                    <a:lstStyle/>
                    <a:p>
                      <a:pPr lvl="0">
                        <a:buNone/>
                      </a:pPr>
                      <a:r>
                        <a:rPr lang="en-US" sz="1000" b="0" i="0" u="none" strike="noStrike" noProof="0" dirty="0">
                          <a:latin typeface="Calibri"/>
                        </a:rPr>
                        <a:t>Clinical studies of drugs and medical devices only when certain conditions are met.</a:t>
                      </a:r>
                      <a:endParaRPr lang="en-US" sz="1000" dirty="0"/>
                    </a:p>
                  </a:txBody>
                  <a:tcPr marL="68580" marR="68580" marT="34290" marB="34290"/>
                </a:tc>
                <a:extLst>
                  <a:ext uri="{0D108BD9-81ED-4DB2-BD59-A6C34878D82A}">
                    <a16:rowId xmlns:a16="http://schemas.microsoft.com/office/drawing/2014/main" val="3239638619"/>
                  </a:ext>
                </a:extLst>
              </a:tr>
              <a:tr h="367746">
                <a:tc>
                  <a:txBody>
                    <a:bodyPr/>
                    <a:lstStyle/>
                    <a:p>
                      <a:r>
                        <a:rPr lang="en-US" sz="1000" b="1" dirty="0"/>
                        <a:t>Expedited</a:t>
                      </a:r>
                      <a:r>
                        <a:rPr lang="en-US" sz="1000" b="1" i="0" u="none" strike="noStrike" noProof="0" dirty="0">
                          <a:latin typeface="Calibri"/>
                        </a:rPr>
                        <a:t> </a:t>
                      </a:r>
                      <a:r>
                        <a:rPr lang="en-US" sz="1000" b="1" dirty="0"/>
                        <a:t>2:</a:t>
                      </a:r>
                    </a:p>
                  </a:txBody>
                  <a:tcPr marL="68580" marR="68580" marT="34290" marB="34290"/>
                </a:tc>
                <a:tc>
                  <a:txBody>
                    <a:bodyPr/>
                    <a:lstStyle/>
                    <a:p>
                      <a:pPr marL="0" marR="0" lvl="0" indent="0" algn="l">
                        <a:lnSpc>
                          <a:spcPct val="90000"/>
                        </a:lnSpc>
                        <a:spcBef>
                          <a:spcPts val="1000"/>
                        </a:spcBef>
                        <a:spcAft>
                          <a:spcPts val="0"/>
                        </a:spcAft>
                        <a:buNone/>
                      </a:pPr>
                      <a:r>
                        <a:rPr lang="en-US" sz="1000" b="0" i="0" u="none" strike="noStrike" noProof="0" dirty="0">
                          <a:latin typeface="Calibri"/>
                        </a:rPr>
                        <a:t>Collection of blood samples by finger stick, heel stick, ear stick, or venipuncture in certain populations and within certain amounts</a:t>
                      </a:r>
                    </a:p>
                  </a:txBody>
                  <a:tcPr marL="68580" marR="68580" marT="34290" marB="34290"/>
                </a:tc>
                <a:extLst>
                  <a:ext uri="{0D108BD9-81ED-4DB2-BD59-A6C34878D82A}">
                    <a16:rowId xmlns:a16="http://schemas.microsoft.com/office/drawing/2014/main" val="2652835969"/>
                  </a:ext>
                </a:extLst>
              </a:tr>
              <a:tr h="402416">
                <a:tc>
                  <a:txBody>
                    <a:bodyPr/>
                    <a:lstStyle/>
                    <a:p>
                      <a:pPr lvl="0">
                        <a:buNone/>
                      </a:pPr>
                      <a:r>
                        <a:rPr lang="en-US" sz="1000" b="1" i="0" u="none" strike="noStrike" noProof="0" dirty="0">
                          <a:latin typeface="Calibri"/>
                        </a:rPr>
                        <a:t>Expedited </a:t>
                      </a:r>
                      <a:r>
                        <a:rPr lang="en-US" sz="1000" b="1" dirty="0"/>
                        <a:t>3:</a:t>
                      </a:r>
                    </a:p>
                  </a:txBody>
                  <a:tcPr marL="68580" marR="68580" marT="34290" marB="34290"/>
                </a:tc>
                <a:tc>
                  <a:txBody>
                    <a:bodyPr/>
                    <a:lstStyle/>
                    <a:p>
                      <a:pPr lvl="0">
                        <a:buNone/>
                      </a:pPr>
                      <a:r>
                        <a:rPr lang="en-US" sz="1000" b="0" i="0" u="none" strike="noStrike" noProof="0" dirty="0">
                          <a:latin typeface="Calibri"/>
                        </a:rPr>
                        <a:t>Prospective collection of biological specimens for research purposes by noninvasive means</a:t>
                      </a:r>
                      <a:endParaRPr lang="en-US" sz="1000" dirty="0"/>
                    </a:p>
                  </a:txBody>
                  <a:tcPr marL="68580" marR="68580" marT="34290" marB="34290"/>
                </a:tc>
                <a:extLst>
                  <a:ext uri="{0D108BD9-81ED-4DB2-BD59-A6C34878D82A}">
                    <a16:rowId xmlns:a16="http://schemas.microsoft.com/office/drawing/2014/main" val="3821366496"/>
                  </a:ext>
                </a:extLst>
              </a:tr>
              <a:tr h="523759">
                <a:tc>
                  <a:txBody>
                    <a:bodyPr/>
                    <a:lstStyle/>
                    <a:p>
                      <a:pPr lvl="0">
                        <a:buNone/>
                      </a:pPr>
                      <a:r>
                        <a:rPr lang="en-US" sz="1000" b="1" i="0" u="none" strike="noStrike" noProof="0" dirty="0">
                          <a:latin typeface="Calibri"/>
                        </a:rPr>
                        <a:t>Expedited </a:t>
                      </a:r>
                      <a:r>
                        <a:rPr lang="en-US" sz="1000" b="1" dirty="0"/>
                        <a:t>4:</a:t>
                      </a:r>
                    </a:p>
                  </a:txBody>
                  <a:tcPr marL="68580" marR="68580" marT="34290" marB="34290"/>
                </a:tc>
                <a:tc>
                  <a:txBody>
                    <a:bodyPr/>
                    <a:lstStyle/>
                    <a:p>
                      <a:pPr marL="0" marR="0" lvl="0" indent="0" algn="l">
                        <a:lnSpc>
                          <a:spcPct val="90000"/>
                        </a:lnSpc>
                        <a:spcBef>
                          <a:spcPts val="1000"/>
                        </a:spcBef>
                        <a:spcAft>
                          <a:spcPts val="0"/>
                        </a:spcAft>
                        <a:buNone/>
                      </a:pPr>
                      <a:r>
                        <a:rPr lang="en-US" sz="1000" b="0" i="0" u="none" strike="noStrike" noProof="0" dirty="0">
                          <a:latin typeface="Calibri"/>
                        </a:rPr>
                        <a:t>Collection of data through noninvasive procedures (not involving general anesthesia or sedation) routinely employed in clinical practice, excluding procedures involving x-rays or microwaves.</a:t>
                      </a:r>
                    </a:p>
                  </a:txBody>
                  <a:tcPr marL="68580" marR="68580" marT="34290" marB="34290"/>
                </a:tc>
                <a:extLst>
                  <a:ext uri="{0D108BD9-81ED-4DB2-BD59-A6C34878D82A}">
                    <a16:rowId xmlns:a16="http://schemas.microsoft.com/office/drawing/2014/main" val="997192813"/>
                  </a:ext>
                </a:extLst>
              </a:tr>
              <a:tr h="367746">
                <a:tc>
                  <a:txBody>
                    <a:bodyPr/>
                    <a:lstStyle/>
                    <a:p>
                      <a:pPr lvl="0">
                        <a:buNone/>
                      </a:pPr>
                      <a:r>
                        <a:rPr lang="en-US" sz="1000" b="1" i="0" u="none" strike="noStrike" noProof="0" dirty="0">
                          <a:latin typeface="Calibri"/>
                        </a:rPr>
                        <a:t>Expedited </a:t>
                      </a:r>
                      <a:r>
                        <a:rPr lang="en-US" sz="1000" b="1" dirty="0"/>
                        <a:t>5:</a:t>
                      </a:r>
                    </a:p>
                  </a:txBody>
                  <a:tcPr marL="68580" marR="68580" marT="34290" marB="34290"/>
                </a:tc>
                <a:tc>
                  <a:txBody>
                    <a:bodyPr/>
                    <a:lstStyle/>
                    <a:p>
                      <a:pPr marL="0" marR="0" lvl="0" indent="0" algn="l">
                        <a:lnSpc>
                          <a:spcPct val="90000"/>
                        </a:lnSpc>
                        <a:spcBef>
                          <a:spcPts val="1000"/>
                        </a:spcBef>
                        <a:spcAft>
                          <a:spcPts val="0"/>
                        </a:spcAft>
                        <a:buNone/>
                      </a:pPr>
                      <a:r>
                        <a:rPr lang="en-US" sz="1000" b="0" i="0" u="none" strike="noStrike" noProof="0" dirty="0">
                          <a:latin typeface="Calibri"/>
                        </a:rPr>
                        <a:t>Research involving materials (data, documents, records, or specimens) that have been collected, or will be collected solely for non-research purposes</a:t>
                      </a:r>
                    </a:p>
                  </a:txBody>
                  <a:tcPr marL="68580" marR="68580" marT="34290" marB="34290"/>
                </a:tc>
                <a:extLst>
                  <a:ext uri="{0D108BD9-81ED-4DB2-BD59-A6C34878D82A}">
                    <a16:rowId xmlns:a16="http://schemas.microsoft.com/office/drawing/2014/main" val="3474405171"/>
                  </a:ext>
                </a:extLst>
              </a:tr>
              <a:tr h="367746">
                <a:tc>
                  <a:txBody>
                    <a:bodyPr/>
                    <a:lstStyle/>
                    <a:p>
                      <a:pPr lvl="0">
                        <a:buNone/>
                      </a:pPr>
                      <a:r>
                        <a:rPr lang="en-US" sz="1000" b="1" i="0" u="none" strike="noStrike" noProof="0" dirty="0">
                          <a:latin typeface="Calibri"/>
                        </a:rPr>
                        <a:t>Expedited </a:t>
                      </a:r>
                      <a:r>
                        <a:rPr lang="en-US" sz="1000" b="1" dirty="0"/>
                        <a:t>6:</a:t>
                      </a:r>
                    </a:p>
                  </a:txBody>
                  <a:tcPr marL="68580" marR="68580" marT="34290" marB="34290"/>
                </a:tc>
                <a:tc>
                  <a:txBody>
                    <a:bodyPr/>
                    <a:lstStyle/>
                    <a:p>
                      <a:pPr marL="0" marR="0" lvl="0" indent="0" algn="l">
                        <a:lnSpc>
                          <a:spcPct val="90000"/>
                        </a:lnSpc>
                        <a:spcBef>
                          <a:spcPts val="1000"/>
                        </a:spcBef>
                        <a:spcAft>
                          <a:spcPts val="0"/>
                        </a:spcAft>
                        <a:buNone/>
                      </a:pPr>
                      <a:r>
                        <a:rPr lang="en-US" sz="1000" b="0" i="0" u="none" strike="noStrike" noProof="0" dirty="0">
                          <a:latin typeface="Calibri"/>
                        </a:rPr>
                        <a:t>Collection of data from voice, video, digital, or image recordings made for research purposes</a:t>
                      </a:r>
                    </a:p>
                  </a:txBody>
                  <a:tcPr marL="68580" marR="68580" marT="34290" marB="34290"/>
                </a:tc>
                <a:extLst>
                  <a:ext uri="{0D108BD9-81ED-4DB2-BD59-A6C34878D82A}">
                    <a16:rowId xmlns:a16="http://schemas.microsoft.com/office/drawing/2014/main" val="2011308020"/>
                  </a:ext>
                </a:extLst>
              </a:tr>
              <a:tr h="679773">
                <a:tc>
                  <a:txBody>
                    <a:bodyPr/>
                    <a:lstStyle/>
                    <a:p>
                      <a:pPr lvl="0">
                        <a:buNone/>
                      </a:pPr>
                      <a:r>
                        <a:rPr lang="en-US" sz="1000" b="1" i="0" u="none" strike="noStrike" noProof="0" dirty="0">
                          <a:latin typeface="Calibri"/>
                        </a:rPr>
                        <a:t>Expedited </a:t>
                      </a:r>
                      <a:r>
                        <a:rPr lang="en-US" sz="1000" b="1" dirty="0"/>
                        <a:t>7:</a:t>
                      </a:r>
                    </a:p>
                  </a:txBody>
                  <a:tcPr marL="68580" marR="68580" marT="34290" marB="34290"/>
                </a:tc>
                <a:tc>
                  <a:txBody>
                    <a:bodyPr/>
                    <a:lstStyle/>
                    <a:p>
                      <a:pPr marL="0" marR="0" lvl="0" indent="0" algn="l">
                        <a:lnSpc>
                          <a:spcPct val="90000"/>
                        </a:lnSpc>
                        <a:spcBef>
                          <a:spcPts val="1000"/>
                        </a:spcBef>
                        <a:spcAft>
                          <a:spcPts val="0"/>
                        </a:spcAft>
                        <a:buNone/>
                      </a:pPr>
                      <a:r>
                        <a:rPr lang="en-US" sz="1000" b="0" i="0" u="none" strike="noStrike" noProof="0" dirty="0">
                          <a:latin typeface="Calibri"/>
                        </a:rPr>
                        <a:t>Research on individual or group characteristics or behavior or research employing survey, interview, oral history, focus group, program evaluation, human factors evaluation, or quality assurance methodologies. This is only for research that is non-exempt or not excluded from review.</a:t>
                      </a:r>
                    </a:p>
                  </a:txBody>
                  <a:tcPr marL="68580" marR="68580" marT="34290" marB="34290"/>
                </a:tc>
                <a:extLst>
                  <a:ext uri="{0D108BD9-81ED-4DB2-BD59-A6C34878D82A}">
                    <a16:rowId xmlns:a16="http://schemas.microsoft.com/office/drawing/2014/main" val="85736348"/>
                  </a:ext>
                </a:extLst>
              </a:tr>
              <a:tr h="402416">
                <a:tc>
                  <a:txBody>
                    <a:bodyPr/>
                    <a:lstStyle/>
                    <a:p>
                      <a:pPr lvl="0">
                        <a:buNone/>
                      </a:pPr>
                      <a:r>
                        <a:rPr lang="en-US" sz="1000" b="1" i="0" u="none" strike="noStrike" noProof="0" dirty="0">
                          <a:latin typeface="Calibri"/>
                        </a:rPr>
                        <a:t>Expedited </a:t>
                      </a:r>
                      <a:r>
                        <a:rPr lang="en-US" sz="1000" b="1" dirty="0"/>
                        <a:t>8 and 9:</a:t>
                      </a:r>
                    </a:p>
                  </a:txBody>
                  <a:tcPr marL="68580" marR="68580" marT="34290" marB="34290"/>
                </a:tc>
                <a:tc>
                  <a:txBody>
                    <a:bodyPr/>
                    <a:lstStyle/>
                    <a:p>
                      <a:pPr lvl="0">
                        <a:buNone/>
                      </a:pPr>
                      <a:r>
                        <a:rPr lang="en-US" sz="1000" b="0" i="0" u="none" strike="noStrike" noProof="0" dirty="0">
                          <a:latin typeface="Calibri"/>
                        </a:rPr>
                        <a:t>Continuing review of research previously approved by the IRB that meets certain criteria.</a:t>
                      </a:r>
                    </a:p>
                  </a:txBody>
                  <a:tcPr marL="68580" marR="68580" marT="34290" marB="34290"/>
                </a:tc>
                <a:extLst>
                  <a:ext uri="{0D108BD9-81ED-4DB2-BD59-A6C34878D82A}">
                    <a16:rowId xmlns:a16="http://schemas.microsoft.com/office/drawing/2014/main" val="4169608894"/>
                  </a:ext>
                </a:extLst>
              </a:tr>
              <a:tr h="402416">
                <a:tc>
                  <a:txBody>
                    <a:bodyPr/>
                    <a:lstStyle/>
                    <a:p>
                      <a:pPr lvl="0">
                        <a:buNone/>
                      </a:pPr>
                      <a:endParaRPr lang="en-US" sz="1000" b="1" i="0" u="none" strike="noStrike" noProof="0" dirty="0">
                        <a:latin typeface="Calibri"/>
                      </a:endParaRPr>
                    </a:p>
                  </a:txBody>
                  <a:tcPr marL="68580" marR="68580" marT="34290" marB="34290"/>
                </a:tc>
                <a:tc>
                  <a:txBody>
                    <a:bodyPr/>
                    <a:lstStyle/>
                    <a:p>
                      <a:pPr lvl="0">
                        <a:buNone/>
                      </a:pPr>
                      <a:r>
                        <a:rPr lang="en-US" sz="1000" dirty="0"/>
                        <a:t>Source (OHRP): </a:t>
                      </a:r>
                      <a:r>
                        <a:rPr lang="en-US" sz="1000" b="0" i="0" u="none" strike="noStrike" noProof="0" dirty="0">
                          <a:latin typeface="Calibri"/>
                          <a:hlinkClick r:id="rId2"/>
                        </a:rPr>
                        <a:t>https://www.hhs.gov/ohrp/regulations-and-policy/guidance/categories-of-research-expedited-review-procedure-1998/index.html</a:t>
                      </a:r>
                      <a:endParaRPr lang="en-US" sz="1000" b="0" i="0" u="none" strike="noStrike" noProof="0" dirty="0">
                        <a:latin typeface="Calibri"/>
                      </a:endParaRPr>
                    </a:p>
                  </a:txBody>
                  <a:tcPr marL="68580" marR="68580" marT="34290" marB="34290"/>
                </a:tc>
                <a:extLst>
                  <a:ext uri="{0D108BD9-81ED-4DB2-BD59-A6C34878D82A}">
                    <a16:rowId xmlns:a16="http://schemas.microsoft.com/office/drawing/2014/main" val="1349721738"/>
                  </a:ext>
                </a:extLst>
              </a:tr>
            </a:tbl>
          </a:graphicData>
        </a:graphic>
      </p:graphicFrame>
      <p:sp>
        <p:nvSpPr>
          <p:cNvPr id="2" name="Title 1">
            <a:extLst>
              <a:ext uri="{FF2B5EF4-FFF2-40B4-BE49-F238E27FC236}">
                <a16:creationId xmlns:a16="http://schemas.microsoft.com/office/drawing/2014/main" id="{4A8B26B7-A2E0-41F1-B1BA-524210CACC12}"/>
              </a:ext>
            </a:extLst>
          </p:cNvPr>
          <p:cNvSpPr>
            <a:spLocks noGrp="1"/>
          </p:cNvSpPr>
          <p:nvPr>
            <p:ph type="title"/>
          </p:nvPr>
        </p:nvSpPr>
        <p:spPr>
          <a:xfrm>
            <a:off x="457200" y="612625"/>
            <a:ext cx="8229600" cy="644065"/>
          </a:xfrm>
        </p:spPr>
        <p:txBody>
          <a:bodyPr>
            <a:normAutofit fontScale="90000"/>
          </a:bodyPr>
          <a:lstStyle/>
          <a:p>
            <a:r>
              <a:rPr lang="en-US" sz="3600" b="1" u="sng" dirty="0"/>
              <a:t>Quick Overview of the 9 Expedited Categories</a:t>
            </a:r>
            <a:endParaRPr lang="en-US" dirty="0"/>
          </a:p>
        </p:txBody>
      </p:sp>
    </p:spTree>
    <p:extLst>
      <p:ext uri="{BB962C8B-B14F-4D97-AF65-F5344CB8AC3E}">
        <p14:creationId xmlns:p14="http://schemas.microsoft.com/office/powerpoint/2010/main" val="104242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02645"/>
            <a:ext cx="8229600" cy="644065"/>
          </a:xfrm>
          <a:prstGeom prst="rect">
            <a:avLst/>
          </a:prstGeom>
        </p:spPr>
        <p:txBody>
          <a:bodyPr vert="horz" lIns="60512" tIns="30256" rIns="60512" bIns="30256" rtlCol="0" anchor="ctr">
            <a:normAutofit/>
          </a:bodyPr>
          <a:lstStyle/>
          <a:p>
            <a:pPr algn="ctr" defTabSz="457212">
              <a:lnSpc>
                <a:spcPct val="90000"/>
              </a:lnSpc>
              <a:spcBef>
                <a:spcPct val="0"/>
              </a:spcBef>
              <a:spcAft>
                <a:spcPts val="397"/>
              </a:spcAft>
              <a:defRPr/>
            </a:pPr>
            <a:r>
              <a:rPr lang="en-US" altLang="en-US" sz="3574" b="1" u="sng" dirty="0">
                <a:latin typeface="+mj-lt"/>
                <a:ea typeface="+mj-ea"/>
                <a:cs typeface="+mj-cs"/>
              </a:rPr>
              <a:t>How the IRB evaluates informed consent</a:t>
            </a:r>
            <a:endParaRPr lang="en-US" sz="3574" b="1" u="sng" dirty="0">
              <a:latin typeface="+mj-lt"/>
              <a:ea typeface="+mj-ea"/>
              <a:cs typeface="+mj-cs"/>
            </a:endParaRPr>
          </a:p>
        </p:txBody>
      </p:sp>
      <p:sp>
        <p:nvSpPr>
          <p:cNvPr id="15363" name="Rectangle 3"/>
          <p:cNvSpPr>
            <a:spLocks noChangeArrowheads="1"/>
          </p:cNvSpPr>
          <p:nvPr/>
        </p:nvSpPr>
        <p:spPr bwMode="auto">
          <a:xfrm>
            <a:off x="457200" y="1610179"/>
            <a:ext cx="8229600" cy="29844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0512" tIns="30256" rIns="60512" bIns="30256" rtlCol="0">
            <a:normAutofit lnSpcReduction="10000"/>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indent="0" defTabSz="457212">
              <a:lnSpc>
                <a:spcPct val="90000"/>
              </a:lnSpc>
              <a:spcBef>
                <a:spcPct val="20000"/>
              </a:spcBef>
              <a:buFont typeface="Arial"/>
              <a:defRPr/>
            </a:pPr>
            <a:r>
              <a:rPr lang="en-US" sz="1985" dirty="0">
                <a:latin typeface="+mn-lt"/>
              </a:rPr>
              <a:t>What is presented to participants</a:t>
            </a:r>
          </a:p>
          <a:p>
            <a:pPr defTabSz="457212">
              <a:lnSpc>
                <a:spcPct val="90000"/>
              </a:lnSpc>
              <a:spcBef>
                <a:spcPct val="20000"/>
              </a:spcBef>
              <a:buFont typeface="Arial"/>
              <a:buChar char="•"/>
              <a:defRPr/>
            </a:pPr>
            <a:r>
              <a:rPr lang="en-US" sz="1985" b="1" dirty="0">
                <a:latin typeface="+mn-lt"/>
              </a:rPr>
              <a:t>Key information – </a:t>
            </a:r>
            <a:r>
              <a:rPr lang="en-US" sz="1985" dirty="0">
                <a:latin typeface="+mn-lt"/>
              </a:rPr>
              <a:t>provide sufficient detail to aid in decision making</a:t>
            </a:r>
          </a:p>
          <a:p>
            <a:pPr defTabSz="457212">
              <a:lnSpc>
                <a:spcPct val="90000"/>
              </a:lnSpc>
              <a:spcBef>
                <a:spcPct val="20000"/>
              </a:spcBef>
              <a:buFont typeface="Arial"/>
              <a:buChar char="•"/>
              <a:defRPr/>
            </a:pPr>
            <a:r>
              <a:rPr lang="en-US" sz="1985" b="1" dirty="0">
                <a:latin typeface="+mn-lt"/>
              </a:rPr>
              <a:t>Detailed Information </a:t>
            </a:r>
            <a:r>
              <a:rPr lang="en-US" sz="1985" dirty="0">
                <a:latin typeface="+mn-lt"/>
              </a:rPr>
              <a:t>– includes research procedure, purpose, risks, benefits, alternatives, etc.</a:t>
            </a:r>
          </a:p>
          <a:p>
            <a:pPr defTabSz="457212">
              <a:lnSpc>
                <a:spcPct val="90000"/>
              </a:lnSpc>
              <a:spcBef>
                <a:spcPct val="20000"/>
              </a:spcBef>
              <a:buFont typeface="Arial"/>
              <a:buChar char="•"/>
              <a:defRPr/>
            </a:pPr>
            <a:r>
              <a:rPr lang="en-US" sz="1985" b="1" dirty="0">
                <a:latin typeface="+mn-lt"/>
              </a:rPr>
              <a:t>Comprehension </a:t>
            </a:r>
            <a:r>
              <a:rPr lang="en-US" sz="1985" dirty="0">
                <a:latin typeface="+mn-lt"/>
              </a:rPr>
              <a:t>– function of intelligence, rationality, maturity and language, presentation of information must be adapted to the subject’s capacity</a:t>
            </a:r>
          </a:p>
          <a:p>
            <a:pPr defTabSz="457212">
              <a:lnSpc>
                <a:spcPct val="90000"/>
              </a:lnSpc>
              <a:spcBef>
                <a:spcPct val="20000"/>
              </a:spcBef>
              <a:buFont typeface="Arial"/>
              <a:buChar char="•"/>
              <a:defRPr/>
            </a:pPr>
            <a:r>
              <a:rPr lang="en-US" sz="1985" b="1" dirty="0">
                <a:latin typeface="+mn-lt"/>
              </a:rPr>
              <a:t>Voluntariness</a:t>
            </a:r>
            <a:r>
              <a:rPr lang="en-US" sz="1985" dirty="0">
                <a:latin typeface="+mn-lt"/>
              </a:rPr>
              <a:t> –requires conditions free of coercion and undue influence</a:t>
            </a:r>
          </a:p>
          <a:p>
            <a:pPr marL="0" indent="0" defTabSz="457212">
              <a:lnSpc>
                <a:spcPct val="90000"/>
              </a:lnSpc>
              <a:spcBef>
                <a:spcPct val="20000"/>
              </a:spcBef>
              <a:defRPr/>
            </a:pPr>
            <a:endParaRPr lang="en-US" sz="1985" dirty="0">
              <a:latin typeface="+mn-lt"/>
            </a:endParaRPr>
          </a:p>
          <a:p>
            <a:pPr marL="0" indent="0" algn="ctr" defTabSz="457212">
              <a:lnSpc>
                <a:spcPct val="90000"/>
              </a:lnSpc>
              <a:spcBef>
                <a:spcPct val="20000"/>
              </a:spcBef>
              <a:buFont typeface="Arial"/>
              <a:defRPr/>
            </a:pPr>
            <a:r>
              <a:rPr lang="en-US" sz="1985" dirty="0">
                <a:latin typeface="+mn-lt"/>
              </a:rPr>
              <a:t>The consent process includes conversation and documentation </a:t>
            </a:r>
          </a:p>
        </p:txBody>
      </p:sp>
    </p:spTree>
    <p:extLst>
      <p:ext uri="{BB962C8B-B14F-4D97-AF65-F5344CB8AC3E}">
        <p14:creationId xmlns:p14="http://schemas.microsoft.com/office/powerpoint/2010/main" val="133029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99799" y="806823"/>
            <a:ext cx="7744403" cy="403412"/>
          </a:xfrm>
        </p:spPr>
        <p:txBody>
          <a:bodyPr>
            <a:noAutofit/>
          </a:bodyPr>
          <a:lstStyle/>
          <a:p>
            <a:r>
              <a:rPr lang="en-US" sz="3574" b="1" u="sng" spc="-5" dirty="0"/>
              <a:t>How the IRB Evaluates Associated Risk</a:t>
            </a:r>
            <a:endParaRPr lang="en-US" altLang="en-US" sz="3574" b="1" u="sng" dirty="0"/>
          </a:p>
        </p:txBody>
      </p:sp>
      <p:sp>
        <p:nvSpPr>
          <p:cNvPr id="5" name="object 3"/>
          <p:cNvSpPr txBox="1"/>
          <p:nvPr/>
        </p:nvSpPr>
        <p:spPr>
          <a:xfrm>
            <a:off x="760863" y="1512795"/>
            <a:ext cx="3559005" cy="1977401"/>
          </a:xfrm>
          <a:prstGeom prst="rect">
            <a:avLst/>
          </a:prstGeom>
        </p:spPr>
        <p:txBody>
          <a:bodyPr vert="horz" wrap="square" lIns="0" tIns="43815" rIns="0" bIns="0" rtlCol="0">
            <a:spAutoFit/>
          </a:bodyPr>
          <a:lstStyle/>
          <a:p>
            <a:pPr marL="12065" marR="5080">
              <a:lnSpc>
                <a:spcPts val="1939"/>
              </a:lnSpc>
              <a:spcBef>
                <a:spcPts val="345"/>
              </a:spcBef>
              <a:tabLst>
                <a:tab pos="354975" algn="l"/>
                <a:tab pos="356245" algn="l"/>
              </a:tabLst>
            </a:pPr>
            <a:r>
              <a:rPr lang="en-US" sz="1324" dirty="0">
                <a:latin typeface="Calibri"/>
                <a:cs typeface="Calibri"/>
              </a:rPr>
              <a:t>The regulations </a:t>
            </a:r>
            <a:r>
              <a:rPr lang="en-US" sz="1324" spc="-5" dirty="0">
                <a:latin typeface="Calibri"/>
                <a:cs typeface="Calibri"/>
              </a:rPr>
              <a:t>say risks are “…</a:t>
            </a:r>
            <a:r>
              <a:rPr sz="1324" dirty="0">
                <a:latin typeface="Calibri"/>
                <a:cs typeface="Calibri"/>
              </a:rPr>
              <a:t> </a:t>
            </a:r>
            <a:r>
              <a:rPr sz="1324" spc="-5" dirty="0">
                <a:latin typeface="Calibri"/>
                <a:cs typeface="Calibri"/>
              </a:rPr>
              <a:t>the probability </a:t>
            </a:r>
            <a:r>
              <a:rPr sz="1324" dirty="0">
                <a:latin typeface="Calibri"/>
                <a:cs typeface="Calibri"/>
              </a:rPr>
              <a:t>and  magnitude </a:t>
            </a:r>
            <a:r>
              <a:rPr sz="1324" spc="-5" dirty="0">
                <a:latin typeface="Calibri"/>
                <a:cs typeface="Calibri"/>
              </a:rPr>
              <a:t>of </a:t>
            </a:r>
            <a:r>
              <a:rPr sz="1324" dirty="0">
                <a:latin typeface="Calibri"/>
                <a:cs typeface="Calibri"/>
              </a:rPr>
              <a:t>harm </a:t>
            </a:r>
            <a:r>
              <a:rPr sz="1324" spc="-5" dirty="0">
                <a:latin typeface="Calibri"/>
                <a:cs typeface="Calibri"/>
              </a:rPr>
              <a:t>or </a:t>
            </a:r>
            <a:r>
              <a:rPr sz="1324" spc="-10" dirty="0">
                <a:latin typeface="Calibri"/>
                <a:cs typeface="Calibri"/>
              </a:rPr>
              <a:t>discomfort anticipated </a:t>
            </a:r>
            <a:r>
              <a:rPr sz="1324" dirty="0">
                <a:latin typeface="Calibri"/>
                <a:cs typeface="Calibri"/>
              </a:rPr>
              <a:t>in </a:t>
            </a:r>
            <a:r>
              <a:rPr sz="1324" spc="-5" dirty="0">
                <a:latin typeface="Calibri"/>
                <a:cs typeface="Calibri"/>
              </a:rPr>
              <a:t>the </a:t>
            </a:r>
            <a:r>
              <a:rPr sz="1324" spc="-10" dirty="0">
                <a:latin typeface="Calibri"/>
                <a:cs typeface="Calibri"/>
              </a:rPr>
              <a:t>research are </a:t>
            </a:r>
            <a:r>
              <a:rPr sz="1324" spc="-5" dirty="0">
                <a:latin typeface="Calibri"/>
                <a:cs typeface="Calibri"/>
              </a:rPr>
              <a:t>not  </a:t>
            </a:r>
            <a:r>
              <a:rPr sz="1324" spc="-15" dirty="0">
                <a:latin typeface="Calibri"/>
                <a:cs typeface="Calibri"/>
              </a:rPr>
              <a:t>greater </a:t>
            </a:r>
            <a:r>
              <a:rPr sz="1324" dirty="0">
                <a:latin typeface="Calibri"/>
                <a:cs typeface="Calibri"/>
              </a:rPr>
              <a:t>in and </a:t>
            </a:r>
            <a:r>
              <a:rPr sz="1324" spc="-5" dirty="0">
                <a:latin typeface="Calibri"/>
                <a:cs typeface="Calibri"/>
              </a:rPr>
              <a:t>of themselves </a:t>
            </a:r>
            <a:r>
              <a:rPr sz="1324" dirty="0">
                <a:latin typeface="Calibri"/>
                <a:cs typeface="Calibri"/>
              </a:rPr>
              <a:t>than </a:t>
            </a:r>
            <a:r>
              <a:rPr sz="1324" spc="-5" dirty="0">
                <a:latin typeface="Calibri"/>
                <a:cs typeface="Calibri"/>
              </a:rPr>
              <a:t>those ordinarily </a:t>
            </a:r>
            <a:r>
              <a:rPr sz="1324" spc="-10" dirty="0">
                <a:latin typeface="Calibri"/>
                <a:cs typeface="Calibri"/>
              </a:rPr>
              <a:t>encountered </a:t>
            </a:r>
            <a:r>
              <a:rPr sz="1324" dirty="0">
                <a:latin typeface="Calibri"/>
                <a:cs typeface="Calibri"/>
              </a:rPr>
              <a:t>in daily  </a:t>
            </a:r>
            <a:r>
              <a:rPr sz="1324" spc="-15" dirty="0">
                <a:latin typeface="Calibri"/>
                <a:cs typeface="Calibri"/>
              </a:rPr>
              <a:t>life </a:t>
            </a:r>
            <a:r>
              <a:rPr sz="1324" spc="-5" dirty="0">
                <a:latin typeface="Calibri"/>
                <a:cs typeface="Calibri"/>
              </a:rPr>
              <a:t>or </a:t>
            </a:r>
            <a:r>
              <a:rPr sz="1324" dirty="0">
                <a:latin typeface="Calibri"/>
                <a:cs typeface="Calibri"/>
              </a:rPr>
              <a:t>during </a:t>
            </a:r>
            <a:r>
              <a:rPr sz="1324" spc="-5" dirty="0">
                <a:latin typeface="Calibri"/>
                <a:cs typeface="Calibri"/>
              </a:rPr>
              <a:t>the performance of </a:t>
            </a:r>
            <a:r>
              <a:rPr sz="1324" spc="-10" dirty="0">
                <a:latin typeface="Calibri"/>
                <a:cs typeface="Calibri"/>
              </a:rPr>
              <a:t>routine physical </a:t>
            </a:r>
            <a:r>
              <a:rPr sz="1324" spc="-5" dirty="0">
                <a:latin typeface="Calibri"/>
                <a:cs typeface="Calibri"/>
              </a:rPr>
              <a:t>or </a:t>
            </a:r>
            <a:r>
              <a:rPr sz="1324" spc="-10" dirty="0">
                <a:latin typeface="Calibri"/>
                <a:cs typeface="Calibri"/>
              </a:rPr>
              <a:t>psychological  examinations </a:t>
            </a:r>
            <a:r>
              <a:rPr sz="1324" spc="-5" dirty="0">
                <a:latin typeface="Calibri"/>
                <a:cs typeface="Calibri"/>
              </a:rPr>
              <a:t>or</a:t>
            </a:r>
            <a:r>
              <a:rPr sz="1324" spc="10" dirty="0">
                <a:latin typeface="Calibri"/>
                <a:cs typeface="Calibri"/>
              </a:rPr>
              <a:t> </a:t>
            </a:r>
            <a:r>
              <a:rPr sz="1324" spc="-15" dirty="0">
                <a:latin typeface="Calibri"/>
                <a:cs typeface="Calibri"/>
              </a:rPr>
              <a:t>tests</a:t>
            </a:r>
            <a:r>
              <a:rPr lang="en-US" sz="1324" spc="-15" dirty="0">
                <a:latin typeface="Calibri"/>
                <a:cs typeface="Calibri"/>
              </a:rPr>
              <a:t>.” (</a:t>
            </a:r>
            <a:r>
              <a:rPr lang="en-US" sz="1324" spc="-15" dirty="0">
                <a:cs typeface="Calibri"/>
              </a:rPr>
              <a:t>Basically, what a participants would consider significant when deciding whether or not to participate in the study.)</a:t>
            </a:r>
            <a:endParaRPr sz="1324" dirty="0">
              <a:latin typeface="Calibri"/>
              <a:cs typeface="Calibri"/>
            </a:endParaRPr>
          </a:p>
        </p:txBody>
      </p:sp>
      <p:sp>
        <p:nvSpPr>
          <p:cNvPr id="2" name="TextBox 1">
            <a:extLst>
              <a:ext uri="{FF2B5EF4-FFF2-40B4-BE49-F238E27FC236}">
                <a16:creationId xmlns:a16="http://schemas.microsoft.com/office/drawing/2014/main" id="{DB3DEF4B-FA76-9E83-9504-13F34C4A51FB}"/>
              </a:ext>
            </a:extLst>
          </p:cNvPr>
          <p:cNvSpPr txBox="1"/>
          <p:nvPr/>
        </p:nvSpPr>
        <p:spPr>
          <a:xfrm>
            <a:off x="4886900" y="1512671"/>
            <a:ext cx="3479428" cy="2030299"/>
          </a:xfrm>
          <a:prstGeom prst="rect">
            <a:avLst/>
          </a:prstGeom>
          <a:noFill/>
        </p:spPr>
        <p:txBody>
          <a:bodyPr wrap="square" rtlCol="0">
            <a:spAutoFit/>
          </a:bodyPr>
          <a:lstStyle/>
          <a:p>
            <a:pPr marL="12066" marR="64137">
              <a:spcBef>
                <a:spcPts val="445"/>
              </a:spcBef>
              <a:tabLst>
                <a:tab pos="354975" algn="l"/>
                <a:tab pos="355609" algn="l"/>
              </a:tabLst>
            </a:pPr>
            <a:r>
              <a:rPr lang="en-US" sz="1324" spc="-10" dirty="0">
                <a:latin typeface="Calibri"/>
                <a:cs typeface="Calibri"/>
              </a:rPr>
              <a:t>Examples </a:t>
            </a:r>
            <a:r>
              <a:rPr lang="en-US" sz="1324" dirty="0">
                <a:latin typeface="Calibri"/>
                <a:cs typeface="Calibri"/>
              </a:rPr>
              <a:t>include: </a:t>
            </a:r>
          </a:p>
          <a:p>
            <a:pPr marL="314641" marR="64137" indent="-302575">
              <a:spcBef>
                <a:spcPts val="445"/>
              </a:spcBef>
              <a:buFont typeface="Arial" panose="020B0604020202020204" pitchFamily="34" charset="0"/>
              <a:buChar char="•"/>
              <a:tabLst>
                <a:tab pos="354975" algn="l"/>
                <a:tab pos="355609" algn="l"/>
              </a:tabLst>
            </a:pPr>
            <a:r>
              <a:rPr lang="en-US" sz="1324" spc="-5" dirty="0">
                <a:latin typeface="Calibri"/>
                <a:cs typeface="Calibri"/>
              </a:rPr>
              <a:t>Social stigma </a:t>
            </a:r>
          </a:p>
          <a:p>
            <a:pPr marL="314641" marR="64137" indent="-302575">
              <a:spcBef>
                <a:spcPts val="445"/>
              </a:spcBef>
              <a:buFont typeface="Arial" panose="020B0604020202020204" pitchFamily="34" charset="0"/>
              <a:buChar char="•"/>
              <a:tabLst>
                <a:tab pos="354975" algn="l"/>
                <a:tab pos="355609" algn="l"/>
              </a:tabLst>
            </a:pPr>
            <a:r>
              <a:rPr lang="en-US" sz="1324" spc="-5" dirty="0">
                <a:latin typeface="Calibri"/>
                <a:cs typeface="Calibri"/>
              </a:rPr>
              <a:t>Loss of employment </a:t>
            </a:r>
          </a:p>
          <a:p>
            <a:pPr marL="314641" marR="64137" indent="-302575">
              <a:spcBef>
                <a:spcPts val="445"/>
              </a:spcBef>
              <a:buFont typeface="Arial" panose="020B0604020202020204" pitchFamily="34" charset="0"/>
              <a:buChar char="•"/>
              <a:tabLst>
                <a:tab pos="354975" algn="l"/>
                <a:tab pos="355609" algn="l"/>
              </a:tabLst>
            </a:pPr>
            <a:r>
              <a:rPr lang="en-US" sz="1324" spc="-10" dirty="0">
                <a:latin typeface="Calibri"/>
                <a:cs typeface="Calibri"/>
              </a:rPr>
              <a:t>Legal prosecution  </a:t>
            </a:r>
          </a:p>
          <a:p>
            <a:pPr marL="314641" marR="64137" indent="-302575">
              <a:spcBef>
                <a:spcPts val="445"/>
              </a:spcBef>
              <a:buFont typeface="Arial" panose="020B0604020202020204" pitchFamily="34" charset="0"/>
              <a:buChar char="•"/>
              <a:tabLst>
                <a:tab pos="354975" algn="l"/>
                <a:tab pos="355609" algn="l"/>
              </a:tabLst>
            </a:pPr>
            <a:r>
              <a:rPr lang="en-US" sz="1324" spc="-5" dirty="0">
                <a:latin typeface="Calibri"/>
                <a:cs typeface="Calibri"/>
              </a:rPr>
              <a:t>Embarrassment </a:t>
            </a:r>
          </a:p>
          <a:p>
            <a:pPr marL="314641" marR="64137" indent="-302575">
              <a:spcBef>
                <a:spcPts val="445"/>
              </a:spcBef>
              <a:buFont typeface="Arial" panose="020B0604020202020204" pitchFamily="34" charset="0"/>
              <a:buChar char="•"/>
              <a:tabLst>
                <a:tab pos="354975" algn="l"/>
                <a:tab pos="355609" algn="l"/>
              </a:tabLst>
            </a:pPr>
            <a:r>
              <a:rPr lang="en-US" sz="1324" spc="-5" dirty="0">
                <a:latin typeface="Calibri"/>
                <a:cs typeface="Calibri"/>
              </a:rPr>
              <a:t>Invasion of privacy</a:t>
            </a:r>
          </a:p>
          <a:p>
            <a:pPr marL="314641" marR="64137" indent="-302575">
              <a:spcBef>
                <a:spcPts val="445"/>
              </a:spcBef>
              <a:buFont typeface="Arial" panose="020B0604020202020204" pitchFamily="34" charset="0"/>
              <a:buChar char="•"/>
              <a:tabLst>
                <a:tab pos="354975" algn="l"/>
                <a:tab pos="355609" algn="l"/>
              </a:tabLst>
            </a:pPr>
            <a:r>
              <a:rPr lang="en-US" sz="1324" dirty="0">
                <a:latin typeface="Calibri"/>
                <a:cs typeface="Calibri"/>
              </a:rPr>
              <a:t>Emotional, </a:t>
            </a:r>
            <a:r>
              <a:rPr lang="en-US" sz="1324" spc="-10" dirty="0">
                <a:latin typeface="Calibri"/>
                <a:cs typeface="Calibri"/>
              </a:rPr>
              <a:t>psychological</a:t>
            </a:r>
            <a:r>
              <a:rPr lang="en-US" sz="1324" dirty="0">
                <a:latin typeface="Calibri"/>
                <a:cs typeface="Calibri"/>
              </a:rPr>
              <a:t>, </a:t>
            </a:r>
            <a:r>
              <a:rPr lang="en-US" sz="1324" spc="-5" dirty="0">
                <a:latin typeface="Calibri"/>
                <a:cs typeface="Calibri"/>
              </a:rPr>
              <a:t>social</a:t>
            </a:r>
            <a:r>
              <a:rPr lang="en-US" sz="1324" dirty="0">
                <a:latin typeface="Calibri"/>
                <a:cs typeface="Calibri"/>
              </a:rPr>
              <a:t>, </a:t>
            </a:r>
            <a:r>
              <a:rPr lang="en-US" sz="1324" spc="-10" dirty="0">
                <a:latin typeface="Calibri"/>
                <a:cs typeface="Calibri"/>
              </a:rPr>
              <a:t>physical </a:t>
            </a:r>
            <a:r>
              <a:rPr lang="en-US" sz="1324" spc="-5" dirty="0">
                <a:latin typeface="Calibri"/>
                <a:cs typeface="Calibri"/>
              </a:rPr>
              <a:t>or </a:t>
            </a:r>
            <a:r>
              <a:rPr lang="en-US" sz="1324">
                <a:latin typeface="Calibri"/>
                <a:cs typeface="Calibri"/>
              </a:rPr>
              <a:t>financial</a:t>
            </a:r>
            <a:r>
              <a:rPr lang="en-US" sz="1324" spc="15">
                <a:latin typeface="Calibri"/>
                <a:cs typeface="Calibri"/>
              </a:rPr>
              <a:t> </a:t>
            </a:r>
            <a:r>
              <a:rPr lang="en-US" sz="1324">
                <a:latin typeface="Calibri"/>
                <a:cs typeface="Calibri"/>
              </a:rPr>
              <a:t>harms</a:t>
            </a:r>
            <a:endParaRPr lang="en-US" sz="1324" dirty="0">
              <a:latin typeface="Calibri"/>
              <a:cs typeface="Calibri"/>
            </a:endParaRPr>
          </a:p>
        </p:txBody>
      </p:sp>
      <p:sp>
        <p:nvSpPr>
          <p:cNvPr id="3" name="TextBox 2">
            <a:extLst>
              <a:ext uri="{FF2B5EF4-FFF2-40B4-BE49-F238E27FC236}">
                <a16:creationId xmlns:a16="http://schemas.microsoft.com/office/drawing/2014/main" id="{9FC5B727-BD8D-0F82-7E6B-6284C3B52A53}"/>
              </a:ext>
            </a:extLst>
          </p:cNvPr>
          <p:cNvSpPr txBox="1"/>
          <p:nvPr/>
        </p:nvSpPr>
        <p:spPr>
          <a:xfrm>
            <a:off x="840441" y="3731559"/>
            <a:ext cx="7160559" cy="1078372"/>
          </a:xfrm>
          <a:prstGeom prst="rect">
            <a:avLst/>
          </a:prstGeom>
          <a:noFill/>
        </p:spPr>
        <p:txBody>
          <a:bodyPr wrap="square" rtlCol="0">
            <a:spAutoFit/>
          </a:bodyPr>
          <a:lstStyle/>
          <a:p>
            <a:pPr marL="12066" marR="64137" algn="ctr">
              <a:lnSpc>
                <a:spcPts val="1939"/>
              </a:lnSpc>
              <a:spcBef>
                <a:spcPts val="445"/>
              </a:spcBef>
              <a:tabLst>
                <a:tab pos="354975" algn="l"/>
                <a:tab pos="355609" algn="l"/>
              </a:tabLst>
            </a:pPr>
            <a:r>
              <a:rPr lang="en-US" sz="1324" dirty="0">
                <a:cs typeface="Calibri"/>
              </a:rPr>
              <a:t>IRBs </a:t>
            </a:r>
            <a:r>
              <a:rPr lang="en-US" sz="1324" spc="-5" dirty="0">
                <a:cs typeface="Calibri"/>
              </a:rPr>
              <a:t>consider of vulnerable populations (</a:t>
            </a:r>
            <a:r>
              <a:rPr lang="en-US" sz="1324" dirty="0">
                <a:cs typeface="Calibri"/>
              </a:rPr>
              <a:t>such as </a:t>
            </a:r>
            <a:r>
              <a:rPr lang="en-US" sz="1324" spc="-5" dirty="0">
                <a:cs typeface="Calibri"/>
              </a:rPr>
              <a:t>children, older </a:t>
            </a:r>
            <a:r>
              <a:rPr lang="en-US" sz="1324" spc="-10" dirty="0">
                <a:cs typeface="Calibri"/>
              </a:rPr>
              <a:t>persons, cognitively </a:t>
            </a:r>
            <a:r>
              <a:rPr lang="en-US" sz="1324" spc="-5" dirty="0">
                <a:cs typeface="Calibri"/>
              </a:rPr>
              <a:t>impaired, </a:t>
            </a:r>
            <a:r>
              <a:rPr lang="en-US" sz="1324" spc="-15" dirty="0">
                <a:cs typeface="Calibri"/>
              </a:rPr>
              <a:t>etc.) who may  </a:t>
            </a:r>
            <a:r>
              <a:rPr lang="en-US" sz="1324" spc="-5" dirty="0">
                <a:cs typeface="Calibri"/>
              </a:rPr>
              <a:t>experience </a:t>
            </a:r>
            <a:r>
              <a:rPr lang="en-US" sz="1324" spc="-15" dirty="0">
                <a:cs typeface="Calibri"/>
              </a:rPr>
              <a:t>different </a:t>
            </a:r>
            <a:r>
              <a:rPr lang="en-US" sz="1324" spc="-5" dirty="0">
                <a:cs typeface="Calibri"/>
              </a:rPr>
              <a:t>types of </a:t>
            </a:r>
            <a:r>
              <a:rPr lang="en-US" sz="1324" dirty="0">
                <a:cs typeface="Calibri"/>
              </a:rPr>
              <a:t>risk</a:t>
            </a:r>
          </a:p>
          <a:p>
            <a:pPr marL="12066" marR="64137" algn="ctr">
              <a:lnSpc>
                <a:spcPts val="1939"/>
              </a:lnSpc>
              <a:spcBef>
                <a:spcPts val="445"/>
              </a:spcBef>
              <a:tabLst>
                <a:tab pos="354975" algn="l"/>
                <a:tab pos="355609" algn="l"/>
              </a:tabLst>
            </a:pPr>
            <a:r>
              <a:rPr lang="en-US" sz="1324" dirty="0">
                <a:cs typeface="Calibri"/>
              </a:rPr>
              <a:t>Risks must be reasonable in relation to anticipated benefits</a:t>
            </a:r>
            <a:endParaRPr lang="en-US" sz="1324" dirty="0">
              <a:latin typeface="Calibri"/>
              <a:cs typeface="Calibri"/>
            </a:endParaRPr>
          </a:p>
          <a:p>
            <a:endParaRPr lang="en-US" sz="1324" dirty="0"/>
          </a:p>
        </p:txBody>
      </p:sp>
    </p:spTree>
    <p:extLst>
      <p:ext uri="{BB962C8B-B14F-4D97-AF65-F5344CB8AC3E}">
        <p14:creationId xmlns:p14="http://schemas.microsoft.com/office/powerpoint/2010/main" val="298113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8857-9E38-4140-9AA3-00A910F36256}"/>
              </a:ext>
            </a:extLst>
          </p:cNvPr>
          <p:cNvSpPr>
            <a:spLocks noGrp="1"/>
          </p:cNvSpPr>
          <p:nvPr>
            <p:ph type="title"/>
          </p:nvPr>
        </p:nvSpPr>
        <p:spPr/>
        <p:txBody>
          <a:bodyPr>
            <a:noAutofit/>
          </a:bodyPr>
          <a:lstStyle/>
          <a:p>
            <a:r>
              <a:rPr lang="en-US" sz="2300" u="sng" dirty="0"/>
              <a:t>What does the Office of Research Protections and Compliance do?</a:t>
            </a:r>
            <a:endParaRPr lang="en-US" sz="3600" u="sng" dirty="0"/>
          </a:p>
        </p:txBody>
      </p:sp>
      <p:sp>
        <p:nvSpPr>
          <p:cNvPr id="3" name="Content Placeholder 2">
            <a:extLst>
              <a:ext uri="{FF2B5EF4-FFF2-40B4-BE49-F238E27FC236}">
                <a16:creationId xmlns:a16="http://schemas.microsoft.com/office/drawing/2014/main" id="{2949766F-0E03-4F33-AD24-63777BE7D036}"/>
              </a:ext>
            </a:extLst>
          </p:cNvPr>
          <p:cNvSpPr>
            <a:spLocks noGrp="1"/>
          </p:cNvSpPr>
          <p:nvPr>
            <p:ph idx="1"/>
          </p:nvPr>
        </p:nvSpPr>
        <p:spPr/>
        <p:txBody>
          <a:bodyPr>
            <a:normAutofit/>
          </a:bodyPr>
          <a:lstStyle/>
          <a:p>
            <a:pPr marL="0" indent="0">
              <a:buNone/>
            </a:pPr>
            <a:r>
              <a:rPr lang="en-US" sz="1400" dirty="0"/>
              <a:t>We are a centralized resource at UMBC to ensure that faculty, staff and students conduct research activities in a manner consistent with federal, state, and institutional regulatory requirements.</a:t>
            </a:r>
          </a:p>
          <a:p>
            <a:pPr marL="0" indent="0">
              <a:buNone/>
            </a:pPr>
            <a:endParaRPr lang="en-US" sz="1100" dirty="0"/>
          </a:p>
          <a:p>
            <a:pPr marL="0" indent="0">
              <a:buNone/>
            </a:pPr>
            <a:r>
              <a:rPr lang="en-US" sz="1100" b="1" u="sng" dirty="0"/>
              <a:t>Committees that fall under our office:</a:t>
            </a:r>
            <a:r>
              <a:rPr lang="en-US" sz="1100" dirty="0"/>
              <a:t> </a:t>
            </a:r>
          </a:p>
          <a:p>
            <a:r>
              <a:rPr lang="en-US" sz="1100" dirty="0"/>
              <a:t>Department of Animal Welfare Assurance  (AWA) – IACUC Committee</a:t>
            </a:r>
          </a:p>
          <a:p>
            <a:r>
              <a:rPr lang="en-US" sz="1100" dirty="0"/>
              <a:t>Department Biosafety Research &amp; Guidance (BRG) – IBC Committee</a:t>
            </a:r>
          </a:p>
          <a:p>
            <a:r>
              <a:rPr lang="en-US" sz="1100" dirty="0"/>
              <a:t>Human Research Protections and Integrity (HRPI) – IRB Committee</a:t>
            </a:r>
          </a:p>
          <a:p>
            <a:endParaRPr lang="en-US" sz="1100" dirty="0"/>
          </a:p>
          <a:p>
            <a:pPr marL="0" indent="0">
              <a:buNone/>
            </a:pPr>
            <a:r>
              <a:rPr lang="en-US" sz="1100" b="1" u="sng" dirty="0"/>
              <a:t>Additional Areas of Compliance: </a:t>
            </a:r>
          </a:p>
          <a:p>
            <a:r>
              <a:rPr lang="en-US" sz="1100" dirty="0"/>
              <a:t>Export Control</a:t>
            </a:r>
          </a:p>
          <a:p>
            <a:r>
              <a:rPr lang="en-US" sz="1100" dirty="0"/>
              <a:t>Conflict of Interest</a:t>
            </a:r>
          </a:p>
          <a:p>
            <a:r>
              <a:rPr lang="en-US" sz="1100" dirty="0"/>
              <a:t>Responsible Conduct of Research</a:t>
            </a:r>
          </a:p>
          <a:p>
            <a:r>
              <a:rPr lang="en-US" sz="1100" dirty="0"/>
              <a:t>Facilitate training and education</a:t>
            </a:r>
          </a:p>
          <a:p>
            <a:r>
              <a:rPr lang="en-US" sz="1100" dirty="0"/>
              <a:t>Post approval monitoring of approved research</a:t>
            </a:r>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108297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8D949C-6B0D-48A3-ACB6-61077D6B8813}"/>
              </a:ext>
            </a:extLst>
          </p:cNvPr>
          <p:cNvSpPr>
            <a:spLocks noGrp="1"/>
          </p:cNvSpPr>
          <p:nvPr>
            <p:ph type="title"/>
          </p:nvPr>
        </p:nvSpPr>
        <p:spPr/>
        <p:txBody>
          <a:bodyPr>
            <a:noAutofit/>
          </a:bodyPr>
          <a:lstStyle/>
          <a:p>
            <a:r>
              <a:rPr lang="en-US" sz="2000" u="sng" dirty="0">
                <a:cs typeface="Calibri Light"/>
              </a:rPr>
              <a:t>US Department of Health and Human Services (HHS) </a:t>
            </a:r>
            <a:br>
              <a:rPr lang="en-US" sz="2000" u="sng" dirty="0">
                <a:cs typeface="Calibri Light"/>
              </a:rPr>
            </a:br>
            <a:r>
              <a:rPr lang="en-US" sz="2000" u="sng" dirty="0">
                <a:cs typeface="Calibri Light"/>
              </a:rPr>
              <a:t>Human Subject Regulation Decision Tool</a:t>
            </a:r>
            <a:endParaRPr lang="en-US" sz="2000" u="sng" dirty="0"/>
          </a:p>
        </p:txBody>
      </p:sp>
      <p:pic>
        <p:nvPicPr>
          <p:cNvPr id="1026" name="Picture 2" descr="Chart 1: Is an Activity Human Subjects Research Covered by 45 CFR Part 46?">
            <a:extLst>
              <a:ext uri="{FF2B5EF4-FFF2-40B4-BE49-F238E27FC236}">
                <a16:creationId xmlns:a16="http://schemas.microsoft.com/office/drawing/2014/main" id="{3B084DF4-47F6-4A96-AC58-B500FF79548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0557" y="1450975"/>
            <a:ext cx="2671886" cy="3173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t 2: Is the Research Involving Human Subjects Eligible for Exemption Under 45 CFR 46.104(d)?">
            <a:extLst>
              <a:ext uri="{FF2B5EF4-FFF2-40B4-BE49-F238E27FC236}">
                <a16:creationId xmlns:a16="http://schemas.microsoft.com/office/drawing/2014/main" id="{E7805667-84B2-450F-A983-19445EA6259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1557" y="1450975"/>
            <a:ext cx="2671886" cy="31734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3446440-9869-4381-AA79-FEB4C6F63E03}"/>
              </a:ext>
            </a:extLst>
          </p:cNvPr>
          <p:cNvSpPr txBox="1"/>
          <p:nvPr/>
        </p:nvSpPr>
        <p:spPr>
          <a:xfrm>
            <a:off x="4042048" y="4758012"/>
            <a:ext cx="1059906" cy="215444"/>
          </a:xfrm>
          <a:prstGeom prst="rect">
            <a:avLst/>
          </a:prstGeom>
          <a:noFill/>
        </p:spPr>
        <p:txBody>
          <a:bodyPr wrap="none" rtlCol="0" anchor="ctr">
            <a:spAutoFit/>
          </a:bodyPr>
          <a:lstStyle/>
          <a:p>
            <a:pPr algn="ctr"/>
            <a:r>
              <a:rPr lang="en-US" sz="800" dirty="0">
                <a:cs typeface="Calibri" panose="020F0502020204030204"/>
              </a:rPr>
              <a:t>Source: </a:t>
            </a:r>
            <a:r>
              <a:rPr lang="en-US" sz="800" dirty="0">
                <a:cs typeface="Calibri" panose="020F0502020204030204"/>
                <a:hlinkClick r:id="rId4"/>
              </a:rPr>
              <a:t>DHHS/OHRP </a:t>
            </a:r>
            <a:endParaRPr lang="en-US" sz="1000" dirty="0"/>
          </a:p>
        </p:txBody>
      </p:sp>
    </p:spTree>
    <p:extLst>
      <p:ext uri="{BB962C8B-B14F-4D97-AF65-F5344CB8AC3E}">
        <p14:creationId xmlns:p14="http://schemas.microsoft.com/office/powerpoint/2010/main" val="221863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EB6C-9099-C370-E2AC-8E22D3D5C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46EE8-7DBB-A55C-7CFF-E6983B375130}"/>
              </a:ext>
            </a:extLst>
          </p:cNvPr>
          <p:cNvSpPr>
            <a:spLocks noGrp="1"/>
          </p:cNvSpPr>
          <p:nvPr>
            <p:ph type="title"/>
          </p:nvPr>
        </p:nvSpPr>
        <p:spPr/>
        <p:txBody>
          <a:bodyPr>
            <a:noAutofit/>
          </a:bodyPr>
          <a:lstStyle/>
          <a:p>
            <a:r>
              <a:rPr lang="en-US" sz="2800" b="1" u="sng" dirty="0">
                <a:ea typeface="+mj-lt"/>
                <a:cs typeface="+mj-lt"/>
              </a:rPr>
              <a:t>Additional Protections?</a:t>
            </a:r>
            <a:endParaRPr lang="en-US" sz="2800" b="1" u="sng" dirty="0"/>
          </a:p>
        </p:txBody>
      </p:sp>
      <p:sp>
        <p:nvSpPr>
          <p:cNvPr id="5" name="Text Placeholder 4">
            <a:extLst>
              <a:ext uri="{FF2B5EF4-FFF2-40B4-BE49-F238E27FC236}">
                <a16:creationId xmlns:a16="http://schemas.microsoft.com/office/drawing/2014/main" id="{1EE099D7-62F3-47AC-90AB-5A806FE090EE}"/>
              </a:ext>
            </a:extLst>
          </p:cNvPr>
          <p:cNvSpPr>
            <a:spLocks noGrp="1"/>
          </p:cNvSpPr>
          <p:nvPr>
            <p:ph type="body" idx="1"/>
          </p:nvPr>
        </p:nvSpPr>
        <p:spPr>
          <a:xfrm>
            <a:off x="457199" y="1397255"/>
            <a:ext cx="2418863" cy="436202"/>
          </a:xfrm>
        </p:spPr>
        <p:txBody>
          <a:bodyPr>
            <a:noAutofit/>
          </a:bodyPr>
          <a:lstStyle/>
          <a:p>
            <a:r>
              <a:rPr lang="en-US" sz="1800" dirty="0"/>
              <a:t>Vulnerable Populations</a:t>
            </a:r>
          </a:p>
        </p:txBody>
      </p:sp>
      <p:sp>
        <p:nvSpPr>
          <p:cNvPr id="6" name="Content Placeholder 5">
            <a:extLst>
              <a:ext uri="{FF2B5EF4-FFF2-40B4-BE49-F238E27FC236}">
                <a16:creationId xmlns:a16="http://schemas.microsoft.com/office/drawing/2014/main" id="{7142D0DB-6237-4512-B621-D3F7689D76E0}"/>
              </a:ext>
            </a:extLst>
          </p:cNvPr>
          <p:cNvSpPr>
            <a:spLocks noGrp="1"/>
          </p:cNvSpPr>
          <p:nvPr>
            <p:ph sz="half" idx="2"/>
          </p:nvPr>
        </p:nvSpPr>
        <p:spPr>
          <a:xfrm>
            <a:off x="3401644" y="1989969"/>
            <a:ext cx="2418862" cy="2694060"/>
          </a:xfrm>
        </p:spPr>
        <p:txBody>
          <a:bodyPr>
            <a:normAutofit fontScale="40000" lnSpcReduction="20000"/>
          </a:bodyPr>
          <a:lstStyle/>
          <a:p>
            <a:r>
              <a:rPr lang="en-US" sz="2800" dirty="0"/>
              <a:t>Is the data de-identified?</a:t>
            </a:r>
          </a:p>
          <a:p>
            <a:r>
              <a:rPr lang="en-US" sz="2800" dirty="0"/>
              <a:t>Could the data be re-identified?</a:t>
            </a:r>
          </a:p>
          <a:p>
            <a:r>
              <a:rPr lang="en-US" sz="2800" dirty="0"/>
              <a:t>Does it require a HIPAA Waiver?</a:t>
            </a:r>
          </a:p>
          <a:p>
            <a:r>
              <a:rPr lang="en-US" sz="2800" dirty="0"/>
              <a:t>What does the original Consent form language say regarding sharing their data?</a:t>
            </a:r>
          </a:p>
          <a:p>
            <a:r>
              <a:rPr lang="en-US" sz="2800" dirty="0"/>
              <a:t>Has the PI obtained the permission from the data owner to use the data? (DUA)</a:t>
            </a:r>
          </a:p>
          <a:p>
            <a:r>
              <a:rPr lang="en-US" sz="2800" dirty="0"/>
              <a:t>Can the PI implement proper data Security measures?</a:t>
            </a:r>
          </a:p>
          <a:p>
            <a:r>
              <a:rPr lang="en-US" sz="2800" dirty="0"/>
              <a:t>If using AI to analyze the data, what information does the AI retain and use for its algorithms? </a:t>
            </a:r>
          </a:p>
          <a:p>
            <a:pPr marL="0" indent="0">
              <a:buNone/>
            </a:pPr>
            <a:endParaRPr lang="en-US" dirty="0"/>
          </a:p>
        </p:txBody>
      </p:sp>
      <p:sp>
        <p:nvSpPr>
          <p:cNvPr id="7" name="Text Placeholder 6">
            <a:extLst>
              <a:ext uri="{FF2B5EF4-FFF2-40B4-BE49-F238E27FC236}">
                <a16:creationId xmlns:a16="http://schemas.microsoft.com/office/drawing/2014/main" id="{9D3E2291-232C-4C10-853B-2C60B3DEEEE0}"/>
              </a:ext>
            </a:extLst>
          </p:cNvPr>
          <p:cNvSpPr>
            <a:spLocks noGrp="1"/>
          </p:cNvSpPr>
          <p:nvPr>
            <p:ph type="body" sz="quarter" idx="3"/>
          </p:nvPr>
        </p:nvSpPr>
        <p:spPr>
          <a:xfrm>
            <a:off x="6205415" y="1397255"/>
            <a:ext cx="2481385" cy="436202"/>
          </a:xfrm>
        </p:spPr>
        <p:txBody>
          <a:bodyPr>
            <a:normAutofit/>
          </a:bodyPr>
          <a:lstStyle/>
          <a:p>
            <a:pPr algn="ctr"/>
            <a:r>
              <a:rPr lang="en-US" sz="1800" dirty="0"/>
              <a:t>Biospecimens </a:t>
            </a:r>
          </a:p>
        </p:txBody>
      </p:sp>
      <p:sp>
        <p:nvSpPr>
          <p:cNvPr id="8" name="Content Placeholder 7">
            <a:extLst>
              <a:ext uri="{FF2B5EF4-FFF2-40B4-BE49-F238E27FC236}">
                <a16:creationId xmlns:a16="http://schemas.microsoft.com/office/drawing/2014/main" id="{9D854FBC-8FB0-41D8-AC85-33AF921592D0}"/>
              </a:ext>
            </a:extLst>
          </p:cNvPr>
          <p:cNvSpPr>
            <a:spLocks noGrp="1"/>
          </p:cNvSpPr>
          <p:nvPr>
            <p:ph sz="quarter" idx="4"/>
          </p:nvPr>
        </p:nvSpPr>
        <p:spPr>
          <a:xfrm>
            <a:off x="6205415" y="1989969"/>
            <a:ext cx="2481385" cy="2694060"/>
          </a:xfrm>
        </p:spPr>
        <p:txBody>
          <a:bodyPr>
            <a:normAutofit fontScale="40000" lnSpcReduction="20000"/>
          </a:bodyPr>
          <a:lstStyle/>
          <a:p>
            <a:r>
              <a:rPr lang="en-US" sz="2500" dirty="0"/>
              <a:t>Did the PI obtain explicit consent from the participant to store the sample, use for future research?</a:t>
            </a:r>
          </a:p>
          <a:p>
            <a:r>
              <a:rPr lang="en-US" sz="2500" dirty="0"/>
              <a:t>Does the participant have the ability to ask for their biospecimen to be destroyed?</a:t>
            </a:r>
          </a:p>
          <a:p>
            <a:r>
              <a:rPr lang="en-US" sz="2500" dirty="0"/>
              <a:t>Do the participants know what their samples will be used for? If a PI is conducting genetic analysis, will this be reported in their medical record? </a:t>
            </a:r>
          </a:p>
          <a:p>
            <a:r>
              <a:rPr lang="en-US" sz="2500" dirty="0"/>
              <a:t>Are the biospecimens coded in a way that they can no longer be identifiable?</a:t>
            </a:r>
          </a:p>
          <a:p>
            <a:endParaRPr lang="en-US" dirty="0"/>
          </a:p>
          <a:p>
            <a:endParaRPr lang="en-US" dirty="0"/>
          </a:p>
        </p:txBody>
      </p:sp>
      <p:sp>
        <p:nvSpPr>
          <p:cNvPr id="9" name="Text Placeholder 4">
            <a:extLst>
              <a:ext uri="{FF2B5EF4-FFF2-40B4-BE49-F238E27FC236}">
                <a16:creationId xmlns:a16="http://schemas.microsoft.com/office/drawing/2014/main" id="{ECCE83CD-2F60-41EF-BDCF-526C8D30BAD7}"/>
              </a:ext>
            </a:extLst>
          </p:cNvPr>
          <p:cNvSpPr txBox="1">
            <a:spLocks/>
          </p:cNvSpPr>
          <p:nvPr/>
        </p:nvSpPr>
        <p:spPr>
          <a:xfrm>
            <a:off x="3323493" y="1397255"/>
            <a:ext cx="2418862" cy="4362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1800" dirty="0"/>
              <a:t>Secondary Data</a:t>
            </a:r>
          </a:p>
        </p:txBody>
      </p:sp>
      <p:sp>
        <p:nvSpPr>
          <p:cNvPr id="10" name="Content Placeholder 5">
            <a:extLst>
              <a:ext uri="{FF2B5EF4-FFF2-40B4-BE49-F238E27FC236}">
                <a16:creationId xmlns:a16="http://schemas.microsoft.com/office/drawing/2014/main" id="{4ACD0637-2D94-47EC-BD5D-935DCA8D6B41}"/>
              </a:ext>
            </a:extLst>
          </p:cNvPr>
          <p:cNvSpPr txBox="1">
            <a:spLocks/>
          </p:cNvSpPr>
          <p:nvPr/>
        </p:nvSpPr>
        <p:spPr>
          <a:xfrm>
            <a:off x="457200" y="1989969"/>
            <a:ext cx="2418862" cy="2694060"/>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US" sz="2500" dirty="0"/>
              <a:t>Includes:</a:t>
            </a:r>
          </a:p>
          <a:p>
            <a:r>
              <a:rPr lang="en-US" sz="2500" dirty="0"/>
              <a:t>Children</a:t>
            </a:r>
          </a:p>
          <a:p>
            <a:r>
              <a:rPr lang="en-US" sz="2500" dirty="0"/>
              <a:t>Prisoners</a:t>
            </a:r>
          </a:p>
          <a:p>
            <a:r>
              <a:rPr lang="en-US" sz="2500" dirty="0"/>
              <a:t>Pregnant Women</a:t>
            </a:r>
          </a:p>
          <a:p>
            <a:r>
              <a:rPr lang="en-US" sz="2500" dirty="0"/>
              <a:t>Individuals with Cognitive impairment</a:t>
            </a:r>
          </a:p>
          <a:p>
            <a:endParaRPr lang="en-US" sz="2800" dirty="0"/>
          </a:p>
          <a:p>
            <a:pPr marL="0" indent="0">
              <a:buNone/>
            </a:pPr>
            <a:r>
              <a:rPr lang="en-US" sz="2800" dirty="0"/>
              <a:t>Does not qualify for Exempt Review</a:t>
            </a:r>
          </a:p>
          <a:p>
            <a:pPr marL="0" indent="0">
              <a:buNone/>
            </a:pPr>
            <a:endParaRPr lang="en-US" sz="2500" dirty="0"/>
          </a:p>
          <a:p>
            <a:r>
              <a:rPr lang="en-US" sz="2500" dirty="0"/>
              <a:t>Extra considerations for: consent (</a:t>
            </a:r>
            <a:r>
              <a:rPr lang="en-US" sz="2500" dirty="0" err="1"/>
              <a:t>eg.</a:t>
            </a:r>
            <a:r>
              <a:rPr lang="en-US" sz="2500" dirty="0"/>
              <a:t> LAR/Parental consent) </a:t>
            </a:r>
          </a:p>
          <a:p>
            <a:r>
              <a:rPr lang="en-US" sz="2500" dirty="0"/>
              <a:t>Risk/benefit analysis</a:t>
            </a:r>
          </a:p>
          <a:p>
            <a:r>
              <a:rPr lang="en-US" sz="2500" dirty="0"/>
              <a:t>Selection is fair and impartial</a:t>
            </a:r>
          </a:p>
          <a:p>
            <a:r>
              <a:rPr lang="en-US" sz="2500" dirty="0"/>
              <a:t>Could the research feasibly be done without including the vulnerable population?</a:t>
            </a:r>
          </a:p>
          <a:p>
            <a:r>
              <a:rPr lang="en-US" sz="2500" dirty="0"/>
              <a:t>Could this include any undue influence</a:t>
            </a:r>
          </a:p>
          <a:p>
            <a:endParaRPr lang="en-US" dirty="0"/>
          </a:p>
        </p:txBody>
      </p:sp>
      <p:sp>
        <p:nvSpPr>
          <p:cNvPr id="13" name="TextBox 12">
            <a:extLst>
              <a:ext uri="{FF2B5EF4-FFF2-40B4-BE49-F238E27FC236}">
                <a16:creationId xmlns:a16="http://schemas.microsoft.com/office/drawing/2014/main" id="{5B70D9EB-43AB-4F2A-B86F-A4ACFDABA072}"/>
              </a:ext>
            </a:extLst>
          </p:cNvPr>
          <p:cNvSpPr txBox="1"/>
          <p:nvPr/>
        </p:nvSpPr>
        <p:spPr>
          <a:xfrm>
            <a:off x="734646" y="4697046"/>
            <a:ext cx="7952154" cy="292388"/>
          </a:xfrm>
          <a:prstGeom prst="rect">
            <a:avLst/>
          </a:prstGeom>
          <a:noFill/>
        </p:spPr>
        <p:txBody>
          <a:bodyPr wrap="square" rtlCol="0">
            <a:spAutoFit/>
          </a:bodyPr>
          <a:lstStyle/>
          <a:p>
            <a:pPr algn="ctr"/>
            <a:r>
              <a:rPr lang="en-US" sz="1300" b="1" dirty="0"/>
              <a:t>All 3 of these types of research are eligible for a Certificate of Confidentiality (COC) under the NIH or Sponsor</a:t>
            </a:r>
          </a:p>
        </p:txBody>
      </p:sp>
    </p:spTree>
    <p:extLst>
      <p:ext uri="{BB962C8B-B14F-4D97-AF65-F5344CB8AC3E}">
        <p14:creationId xmlns:p14="http://schemas.microsoft.com/office/powerpoint/2010/main" val="22868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EB6C-9099-C370-E2AC-8E22D3D5C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46EE8-7DBB-A55C-7CFF-E6983B375130}"/>
              </a:ext>
            </a:extLst>
          </p:cNvPr>
          <p:cNvSpPr>
            <a:spLocks noGrp="1"/>
          </p:cNvSpPr>
          <p:nvPr>
            <p:ph type="title"/>
          </p:nvPr>
        </p:nvSpPr>
        <p:spPr/>
        <p:txBody>
          <a:bodyPr>
            <a:noAutofit/>
          </a:bodyPr>
          <a:lstStyle/>
          <a:p>
            <a:r>
              <a:rPr lang="en-US" sz="2800" b="1" u="sng" dirty="0">
                <a:ea typeface="+mj-lt"/>
                <a:cs typeface="+mj-lt"/>
              </a:rPr>
              <a:t>What happens after my protocol has been approved?</a:t>
            </a:r>
            <a:endParaRPr lang="en-US" sz="2800" b="1" u="sng" dirty="0"/>
          </a:p>
        </p:txBody>
      </p:sp>
      <p:sp>
        <p:nvSpPr>
          <p:cNvPr id="3" name="Content Placeholder 2">
            <a:extLst>
              <a:ext uri="{FF2B5EF4-FFF2-40B4-BE49-F238E27FC236}">
                <a16:creationId xmlns:a16="http://schemas.microsoft.com/office/drawing/2014/main" id="{EAF85F3B-ABE5-FAD9-0FFB-647AB25FE1C5}"/>
              </a:ext>
            </a:extLst>
          </p:cNvPr>
          <p:cNvSpPr>
            <a:spLocks noGrp="1"/>
          </p:cNvSpPr>
          <p:nvPr>
            <p:ph idx="1"/>
          </p:nvPr>
        </p:nvSpPr>
        <p:spPr>
          <a:xfrm>
            <a:off x="457200" y="1430426"/>
            <a:ext cx="8229600" cy="2984444"/>
          </a:xfrm>
        </p:spPr>
        <p:txBody>
          <a:bodyPr vert="horz" lIns="68580" tIns="34290" rIns="68580" bIns="34290" rtlCol="0" anchor="t">
            <a:noAutofit/>
          </a:bodyPr>
          <a:lstStyle/>
          <a:p>
            <a:pPr marL="0" indent="0">
              <a:buNone/>
            </a:pPr>
            <a:r>
              <a:rPr lang="en-US" sz="1100" dirty="0"/>
              <a:t>Once a protocol has been approved, the PI is permitted to start research activities that involve human subjects.</a:t>
            </a:r>
          </a:p>
          <a:p>
            <a:pPr marL="0" indent="0">
              <a:buNone/>
            </a:pPr>
            <a:r>
              <a:rPr lang="en-US" sz="1100" b="1" u="sng" dirty="0"/>
              <a:t>Engaged Activities: </a:t>
            </a:r>
            <a:r>
              <a:rPr lang="en-US" sz="1100" dirty="0"/>
              <a:t>Recruitment, Screening, obtaining Consent, collecting Baseline measures, Randomization, Surveys, Focus Groups, Treatment, Follow up</a:t>
            </a:r>
          </a:p>
          <a:p>
            <a:pPr marL="0" indent="0">
              <a:buNone/>
            </a:pPr>
            <a:endParaRPr lang="en-US" sz="1100" dirty="0"/>
          </a:p>
          <a:p>
            <a:pPr marL="0" indent="0">
              <a:buNone/>
            </a:pPr>
            <a:r>
              <a:rPr lang="en-US" sz="1100" b="1" u="sng" dirty="0"/>
              <a:t>Protocol Monitoring: </a:t>
            </a:r>
            <a:r>
              <a:rPr lang="en-US" sz="1100" dirty="0"/>
              <a:t>The IRB, Sponsor or Federal Agencies may reach out to the PI to periodically monitor or audit the research being conducted to ensure that it is adhering to the regulations. </a:t>
            </a:r>
          </a:p>
          <a:p>
            <a:pPr marL="0" indent="0">
              <a:buNone/>
            </a:pPr>
            <a:endParaRPr lang="en-US" sz="1100" dirty="0"/>
          </a:p>
          <a:p>
            <a:pPr marL="0" indent="0">
              <a:buNone/>
            </a:pPr>
            <a:r>
              <a:rPr lang="en-US" sz="1100" b="1" u="sng" dirty="0"/>
              <a:t>Amendments: </a:t>
            </a:r>
            <a:r>
              <a:rPr lang="en-US" sz="1100" dirty="0"/>
              <a:t>Sometimes changes to the protocol need to be made, including adding team members. All of these changes need to be submitted to the IRB for review and approval before they can be implemented, even for Exempt Research. The IRB re-reviews to make sure there are no increased risks, and the change does not warrant a new protocol be submitted. </a:t>
            </a:r>
          </a:p>
          <a:p>
            <a:pPr marL="0" indent="0">
              <a:buNone/>
            </a:pPr>
            <a:endParaRPr lang="en-US" sz="1100" dirty="0"/>
          </a:p>
          <a:p>
            <a:pPr marL="0" indent="0">
              <a:buNone/>
            </a:pPr>
            <a:r>
              <a:rPr lang="en-US" sz="1100" b="1" u="sng" dirty="0"/>
              <a:t>Continuing Review: </a:t>
            </a:r>
            <a:r>
              <a:rPr lang="en-US" sz="1100" dirty="0"/>
              <a:t>For non-Exempt research, continuing review is typically required (although the 2018 Common Rule, allows IRBs to determine if Expedited research requires continuing review, where Full Board Research has annual Continuing Review Requirements)</a:t>
            </a:r>
          </a:p>
          <a:p>
            <a:pPr marL="0" indent="0">
              <a:buNone/>
            </a:pPr>
            <a:endParaRPr lang="en-US" sz="1100" dirty="0"/>
          </a:p>
          <a:p>
            <a:pPr marL="0" indent="0">
              <a:buNone/>
            </a:pPr>
            <a:r>
              <a:rPr lang="en-US" sz="1100" b="1" u="sng" dirty="0"/>
              <a:t>Reportable Events: </a:t>
            </a:r>
            <a:r>
              <a:rPr lang="en-US" sz="1100" dirty="0"/>
              <a:t>Occasionally a PI deviates from the approved protocol, or a participant experiences an Adverse Event (AE) while enrolled in the research, in these cases it is responsibility of the PI to report the deviation or AE to the IRB as soon as it is brought to the research team’s attention. It is also the responsibility of the PI to document the deviation or AE and follow up with participant until it is resolved</a:t>
            </a:r>
          </a:p>
        </p:txBody>
      </p:sp>
    </p:spTree>
    <p:extLst>
      <p:ext uri="{BB962C8B-B14F-4D97-AF65-F5344CB8AC3E}">
        <p14:creationId xmlns:p14="http://schemas.microsoft.com/office/powerpoint/2010/main" val="1051526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EB6C-9099-C370-E2AC-8E22D3D5C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46EE8-7DBB-A55C-7CFF-E6983B375130}"/>
              </a:ext>
            </a:extLst>
          </p:cNvPr>
          <p:cNvSpPr>
            <a:spLocks noGrp="1"/>
          </p:cNvSpPr>
          <p:nvPr>
            <p:ph type="title"/>
          </p:nvPr>
        </p:nvSpPr>
        <p:spPr/>
        <p:txBody>
          <a:bodyPr>
            <a:noAutofit/>
          </a:bodyPr>
          <a:lstStyle/>
          <a:p>
            <a:r>
              <a:rPr lang="en-US" sz="2800" b="1" u="sng" dirty="0">
                <a:ea typeface="+mj-lt"/>
                <a:cs typeface="+mj-lt"/>
              </a:rPr>
              <a:t>Required Training for Work with Human Subjects </a:t>
            </a:r>
            <a:endParaRPr lang="en-US" sz="2800" b="1" u="sng" dirty="0"/>
          </a:p>
        </p:txBody>
      </p:sp>
      <p:sp>
        <p:nvSpPr>
          <p:cNvPr id="3" name="Content Placeholder 2">
            <a:extLst>
              <a:ext uri="{FF2B5EF4-FFF2-40B4-BE49-F238E27FC236}">
                <a16:creationId xmlns:a16="http://schemas.microsoft.com/office/drawing/2014/main" id="{EAF85F3B-ABE5-FAD9-0FFB-647AB25FE1C5}"/>
              </a:ext>
            </a:extLst>
          </p:cNvPr>
          <p:cNvSpPr>
            <a:spLocks noGrp="1"/>
          </p:cNvSpPr>
          <p:nvPr>
            <p:ph idx="1"/>
          </p:nvPr>
        </p:nvSpPr>
        <p:spPr/>
        <p:txBody>
          <a:bodyPr vert="horz" lIns="68580" tIns="34290" rIns="68580" bIns="34290" rtlCol="0" anchor="t">
            <a:normAutofit fontScale="77500" lnSpcReduction="20000"/>
          </a:bodyPr>
          <a:lstStyle/>
          <a:p>
            <a:pPr marL="0" indent="0" algn="ctr">
              <a:buNone/>
            </a:pPr>
            <a:r>
              <a:rPr lang="en-US" sz="1400" dirty="0">
                <a:latin typeface="+mj-lt"/>
              </a:rPr>
              <a:t>All researchers involved in any human subject research at UMBC must complete human subjects training under through CITI:</a:t>
            </a:r>
          </a:p>
          <a:p>
            <a:pPr marL="0" indent="0" algn="ctr">
              <a:buNone/>
            </a:pPr>
            <a:endParaRPr lang="en-US" sz="1400" dirty="0">
              <a:latin typeface="+mj-lt"/>
            </a:endParaRPr>
          </a:p>
          <a:p>
            <a:pPr marL="0" indent="0" algn="ctr">
              <a:buNone/>
            </a:pPr>
            <a:r>
              <a:rPr lang="en-US" sz="1400" dirty="0">
                <a:latin typeface="+mj-lt"/>
                <a:hlinkClick r:id="rId3"/>
              </a:rPr>
              <a:t>https://www.citiprogram.org/</a:t>
            </a:r>
            <a:endParaRPr lang="en-US" sz="1400" dirty="0">
              <a:latin typeface="+mj-lt"/>
            </a:endParaRPr>
          </a:p>
          <a:p>
            <a:pPr marL="0" indent="0" algn="ctr">
              <a:buNone/>
            </a:pPr>
            <a:endParaRPr lang="en-US" sz="1400" dirty="0">
              <a:latin typeface="+mj-lt"/>
            </a:endParaRPr>
          </a:p>
          <a:p>
            <a:pPr algn="l"/>
            <a:r>
              <a:rPr lang="en-US" sz="1600" b="1" i="0" dirty="0">
                <a:solidFill>
                  <a:srgbClr val="FF0000"/>
                </a:solidFill>
                <a:effectLst/>
                <a:latin typeface="+mj-lt"/>
              </a:rPr>
              <a:t>Social/Behavioral Research Course</a:t>
            </a:r>
            <a:r>
              <a:rPr lang="en-US" sz="1600" b="0" i="0" dirty="0">
                <a:solidFill>
                  <a:srgbClr val="FF0000"/>
                </a:solidFill>
                <a:effectLst/>
                <a:latin typeface="+mj-lt"/>
              </a:rPr>
              <a:t> </a:t>
            </a:r>
            <a:r>
              <a:rPr lang="en-US" sz="1600" b="1" i="0" dirty="0">
                <a:effectLst/>
                <a:latin typeface="+mj-lt"/>
              </a:rPr>
              <a:t>– </a:t>
            </a:r>
            <a:r>
              <a:rPr lang="en-US" sz="1600" b="0" i="0" dirty="0">
                <a:effectLst/>
                <a:latin typeface="+mj-lt"/>
              </a:rPr>
              <a:t>Appropriate for Graduate Students, Faculty and Staff</a:t>
            </a:r>
          </a:p>
          <a:p>
            <a:pPr algn="l"/>
            <a:r>
              <a:rPr lang="en-US" sz="1600" b="1" i="0" dirty="0">
                <a:solidFill>
                  <a:srgbClr val="000000"/>
                </a:solidFill>
                <a:effectLst/>
                <a:latin typeface="+mj-lt"/>
              </a:rPr>
              <a:t>Research with pre-existing data, records data or laboratory specimens – </a:t>
            </a:r>
            <a:r>
              <a:rPr lang="en-US" sz="1600" b="0" i="0" dirty="0">
                <a:solidFill>
                  <a:srgbClr val="000000"/>
                </a:solidFill>
                <a:effectLst/>
                <a:latin typeface="+mj-lt"/>
              </a:rPr>
              <a:t>Appropriate for researchers with no direct contact with Human subjects and/or Secondary Data Use</a:t>
            </a:r>
          </a:p>
          <a:p>
            <a:pPr algn="l"/>
            <a:r>
              <a:rPr lang="en-US" sz="1600" b="1" i="0" dirty="0">
                <a:solidFill>
                  <a:srgbClr val="000000"/>
                </a:solidFill>
                <a:effectLst/>
                <a:latin typeface="+mj-lt"/>
              </a:rPr>
              <a:t>GCP – Social and Behavioral Research Best Practices for Clinical Research – </a:t>
            </a:r>
            <a:r>
              <a:rPr lang="en-US" sz="1600" b="0" i="0" dirty="0">
                <a:solidFill>
                  <a:srgbClr val="000000"/>
                </a:solidFill>
                <a:effectLst/>
                <a:latin typeface="+mj-lt"/>
              </a:rPr>
              <a:t>Appropriate for researchers conducting research in a clinical setting</a:t>
            </a:r>
          </a:p>
          <a:p>
            <a:pPr algn="l"/>
            <a:r>
              <a:rPr lang="en-US" sz="1600" b="1" i="0" dirty="0">
                <a:solidFill>
                  <a:srgbClr val="000000"/>
                </a:solidFill>
                <a:effectLst/>
                <a:latin typeface="+mj-lt"/>
              </a:rPr>
              <a:t>GCP for Biomedical Research – </a:t>
            </a:r>
            <a:r>
              <a:rPr lang="en-US" sz="1600" b="0" i="0" dirty="0">
                <a:solidFill>
                  <a:srgbClr val="000000"/>
                </a:solidFill>
                <a:effectLst/>
                <a:latin typeface="+mj-lt"/>
              </a:rPr>
              <a:t>Appropriate for researchers working with FDA regulated drug, device or biologic studies.</a:t>
            </a:r>
          </a:p>
          <a:p>
            <a:pPr algn="l"/>
            <a:r>
              <a:rPr lang="en-US" sz="1600" b="1" i="0" dirty="0">
                <a:solidFill>
                  <a:srgbClr val="000000"/>
                </a:solidFill>
                <a:effectLst/>
                <a:latin typeface="+mj-lt"/>
              </a:rPr>
              <a:t>Health Information Privacy – </a:t>
            </a:r>
            <a:r>
              <a:rPr lang="en-US" sz="1600" b="0" i="0" dirty="0">
                <a:solidFill>
                  <a:srgbClr val="000000"/>
                </a:solidFill>
                <a:effectLst/>
                <a:latin typeface="+mj-lt"/>
              </a:rPr>
              <a:t>Required for those working with HIPAA protected Data</a:t>
            </a:r>
          </a:p>
          <a:p>
            <a:pPr algn="l"/>
            <a:r>
              <a:rPr lang="en-US" sz="1600" b="1" i="0" dirty="0">
                <a:solidFill>
                  <a:srgbClr val="000000"/>
                </a:solidFill>
                <a:effectLst/>
                <a:latin typeface="+mj-lt"/>
              </a:rPr>
              <a:t>Information Security Course – </a:t>
            </a:r>
            <a:r>
              <a:rPr lang="en-US" sz="1600" b="0" i="0" dirty="0">
                <a:solidFill>
                  <a:srgbClr val="000000"/>
                </a:solidFill>
                <a:effectLst/>
                <a:latin typeface="+mj-lt"/>
              </a:rPr>
              <a:t>Suggested for all UMBC Researchers</a:t>
            </a:r>
          </a:p>
          <a:p>
            <a:pPr algn="l"/>
            <a:r>
              <a:rPr lang="en-US" sz="1600" b="1" i="0" dirty="0">
                <a:solidFill>
                  <a:srgbClr val="000000"/>
                </a:solidFill>
                <a:effectLst/>
                <a:latin typeface="+mj-lt"/>
              </a:rPr>
              <a:t>Family Educational Rights and Privacy Act (FERPA) – </a:t>
            </a:r>
            <a:r>
              <a:rPr lang="en-US" sz="1600" b="0" i="0" dirty="0">
                <a:solidFill>
                  <a:srgbClr val="000000"/>
                </a:solidFill>
                <a:effectLst/>
                <a:latin typeface="+mj-lt"/>
              </a:rPr>
              <a:t>Suggested for those working with data that is protected under FERPA</a:t>
            </a:r>
          </a:p>
          <a:p>
            <a:pPr marL="0" indent="0">
              <a:buNone/>
            </a:pPr>
            <a:endParaRPr lang="en-US" sz="1400" dirty="0">
              <a:latin typeface="+mj-lt"/>
            </a:endParaRPr>
          </a:p>
          <a:p>
            <a:pPr marL="0" indent="0" algn="ctr">
              <a:buNone/>
            </a:pPr>
            <a:r>
              <a:rPr lang="en-US" sz="1400" dirty="0">
                <a:latin typeface="+mj-lt"/>
              </a:rPr>
              <a:t>Additional guidance and instructions for accessing training can be found here: </a:t>
            </a:r>
          </a:p>
          <a:p>
            <a:pPr marL="0" indent="0" algn="ctr">
              <a:buNone/>
            </a:pPr>
            <a:r>
              <a:rPr lang="en-US" sz="1400" dirty="0">
                <a:latin typeface="+mj-lt"/>
                <a:hlinkClick r:id="rId4"/>
              </a:rPr>
              <a:t>https://research.umbc.edu/human-subjects-use-training-2/</a:t>
            </a:r>
            <a:endParaRPr lang="en-US" sz="1400" dirty="0">
              <a:latin typeface="+mj-lt"/>
            </a:endParaRPr>
          </a:p>
          <a:p>
            <a:pPr marL="0" indent="0" algn="ctr">
              <a:buNone/>
            </a:pPr>
            <a:endParaRPr lang="en-US" sz="1400" dirty="0"/>
          </a:p>
        </p:txBody>
      </p:sp>
    </p:spTree>
    <p:extLst>
      <p:ext uri="{BB962C8B-B14F-4D97-AF65-F5344CB8AC3E}">
        <p14:creationId xmlns:p14="http://schemas.microsoft.com/office/powerpoint/2010/main" val="410410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19" y="673787"/>
            <a:ext cx="7950992" cy="610790"/>
          </a:xfrm>
        </p:spPr>
        <p:txBody>
          <a:bodyPr>
            <a:normAutofit fontScale="90000"/>
          </a:bodyPr>
          <a:lstStyle/>
          <a:p>
            <a:r>
              <a:rPr lang="en-US" sz="3574" b="1" u="sng" dirty="0"/>
              <a:t>Protocol Submission</a:t>
            </a:r>
          </a:p>
        </p:txBody>
      </p:sp>
      <p:sp>
        <p:nvSpPr>
          <p:cNvPr id="3" name="Content Placeholder 2"/>
          <p:cNvSpPr>
            <a:spLocks noGrp="1"/>
          </p:cNvSpPr>
          <p:nvPr>
            <p:ph idx="1"/>
          </p:nvPr>
        </p:nvSpPr>
        <p:spPr>
          <a:xfrm>
            <a:off x="457200" y="2230626"/>
            <a:ext cx="8229600" cy="2568682"/>
          </a:xfrm>
        </p:spPr>
        <p:txBody>
          <a:bodyPr>
            <a:normAutofit fontScale="92500" lnSpcReduction="20000"/>
          </a:bodyPr>
          <a:lstStyle/>
          <a:p>
            <a:pPr marL="0" indent="0">
              <a:buNone/>
            </a:pPr>
            <a:r>
              <a:rPr lang="en-US" sz="1853" dirty="0"/>
              <a:t>Class projects overseen by instructors follow one path:</a:t>
            </a:r>
          </a:p>
          <a:p>
            <a:pPr marL="457200" lvl="1" indent="0">
              <a:buNone/>
            </a:pPr>
            <a:r>
              <a:rPr lang="en-US" sz="1588" dirty="0"/>
              <a:t>Instructors are the Principal Investigators and submit; students are required to complete CITI training and follow the course specific requirements. Classroom projects can not fall under Expedited or Full Board Research</a:t>
            </a:r>
          </a:p>
          <a:p>
            <a:pPr marL="0" indent="0">
              <a:buNone/>
            </a:pPr>
            <a:endParaRPr lang="en-US" sz="1853" dirty="0"/>
          </a:p>
          <a:p>
            <a:pPr marL="0" indent="0">
              <a:buNone/>
            </a:pPr>
            <a:r>
              <a:rPr lang="en-US" sz="1853" dirty="0"/>
              <a:t>Research outside of the classroom:</a:t>
            </a:r>
          </a:p>
          <a:p>
            <a:pPr marL="457200" lvl="1" indent="0">
              <a:buNone/>
            </a:pPr>
            <a:r>
              <a:rPr lang="en-US" sz="1588" dirty="0"/>
              <a:t>Student’s can be Principal Investigators, complete and submit applications and follow the IRBs requirements. Students will need to list their faculty advisor on the protocol and have their faculty advisor sign off on the protocol prior to submission</a:t>
            </a:r>
          </a:p>
          <a:p>
            <a:pPr marL="0" indent="0">
              <a:buNone/>
            </a:pPr>
            <a:endParaRPr lang="en-US" sz="1853" dirty="0"/>
          </a:p>
          <a:p>
            <a:pPr marL="0" indent="0">
              <a:buNone/>
            </a:pPr>
            <a:r>
              <a:rPr lang="en-US" sz="1853" dirty="0"/>
              <a:t>Review the </a:t>
            </a:r>
            <a:r>
              <a:rPr lang="en-US" sz="1853" dirty="0">
                <a:hlinkClick r:id="rId2"/>
              </a:rPr>
              <a:t>Kuali IRB  User Guide</a:t>
            </a:r>
            <a:r>
              <a:rPr lang="en-US" sz="1853" dirty="0"/>
              <a:t> to assist with the application </a:t>
            </a:r>
          </a:p>
        </p:txBody>
      </p:sp>
      <p:pic>
        <p:nvPicPr>
          <p:cNvPr id="1026" name="Picture 2" descr="https://research.umbc.edu/files/2018/01/Kuali-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113" y="1659377"/>
            <a:ext cx="1635774" cy="513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C2887A-ADE7-427D-9B87-40CD5BE45FB6}"/>
              </a:ext>
            </a:extLst>
          </p:cNvPr>
          <p:cNvSpPr txBox="1"/>
          <p:nvPr/>
        </p:nvSpPr>
        <p:spPr>
          <a:xfrm>
            <a:off x="755330" y="1440613"/>
            <a:ext cx="7713074" cy="499689"/>
          </a:xfrm>
          <a:prstGeom prst="rect">
            <a:avLst/>
          </a:prstGeom>
          <a:noFill/>
        </p:spPr>
        <p:txBody>
          <a:bodyPr wrap="none" rtlCol="0" anchor="ctr">
            <a:spAutoFit/>
          </a:bodyPr>
          <a:lstStyle/>
          <a:p>
            <a:r>
              <a:rPr lang="en-US" sz="1588" dirty="0"/>
              <a:t>UMBC uses an electronic protocol submission process for review and approval called </a:t>
            </a:r>
            <a:r>
              <a:rPr lang="en-US" sz="1588" dirty="0" err="1">
                <a:hlinkClick r:id="rId5"/>
              </a:rPr>
              <a:t>Kuali</a:t>
            </a:r>
            <a:r>
              <a:rPr lang="en-US" sz="1588" dirty="0"/>
              <a:t>. </a:t>
            </a:r>
          </a:p>
          <a:p>
            <a:endParaRPr lang="en-US" sz="1059" dirty="0"/>
          </a:p>
        </p:txBody>
      </p:sp>
    </p:spTree>
    <p:extLst>
      <p:ext uri="{BB962C8B-B14F-4D97-AF65-F5344CB8AC3E}">
        <p14:creationId xmlns:p14="http://schemas.microsoft.com/office/powerpoint/2010/main" val="288039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9712-412A-D2BC-E660-2E7C0F7347B9}"/>
              </a:ext>
            </a:extLst>
          </p:cNvPr>
          <p:cNvSpPr>
            <a:spLocks noGrp="1"/>
          </p:cNvSpPr>
          <p:nvPr>
            <p:ph type="title"/>
          </p:nvPr>
        </p:nvSpPr>
        <p:spPr/>
        <p:txBody>
          <a:bodyPr>
            <a:normAutofit/>
          </a:bodyPr>
          <a:lstStyle/>
          <a:p>
            <a:r>
              <a:rPr lang="en-US" sz="3200" b="1" u="sng" dirty="0">
                <a:ea typeface="+mj-lt"/>
                <a:cs typeface="+mj-lt"/>
              </a:rPr>
              <a:t>Required Protocol Elements</a:t>
            </a:r>
            <a:endParaRPr lang="en-US" sz="3200" b="1" u="sng" dirty="0"/>
          </a:p>
        </p:txBody>
      </p:sp>
      <p:sp>
        <p:nvSpPr>
          <p:cNvPr id="3" name="Content Placeholder 2">
            <a:extLst>
              <a:ext uri="{FF2B5EF4-FFF2-40B4-BE49-F238E27FC236}">
                <a16:creationId xmlns:a16="http://schemas.microsoft.com/office/drawing/2014/main" id="{3AEDCB33-0B47-688A-96D9-2A85FD08A6F6}"/>
              </a:ext>
            </a:extLst>
          </p:cNvPr>
          <p:cNvSpPr>
            <a:spLocks noGrp="1"/>
          </p:cNvSpPr>
          <p:nvPr>
            <p:ph idx="1"/>
          </p:nvPr>
        </p:nvSpPr>
        <p:spPr>
          <a:xfrm>
            <a:off x="457200" y="1384460"/>
            <a:ext cx="8229600" cy="3666103"/>
          </a:xfrm>
        </p:spPr>
        <p:txBody>
          <a:bodyPr vert="horz" lIns="68580" tIns="34290" rIns="68580" bIns="34290" rtlCol="0" anchor="t">
            <a:normAutofit/>
          </a:bodyPr>
          <a:lstStyle/>
          <a:p>
            <a:r>
              <a:rPr lang="en-US" sz="1000" b="1" dirty="0">
                <a:cs typeface="Calibri"/>
              </a:rPr>
              <a:t>Kuali IRB Application - </a:t>
            </a:r>
            <a:r>
              <a:rPr lang="en-US" sz="1000" b="1" dirty="0">
                <a:cs typeface="Calibri"/>
                <a:hlinkClick r:id="rId2"/>
              </a:rPr>
              <a:t>https://umbc.kuali.co/protocols/</a:t>
            </a:r>
            <a:r>
              <a:rPr lang="en-US" sz="1000" b="1" dirty="0">
                <a:cs typeface="Calibri"/>
              </a:rPr>
              <a:t> </a:t>
            </a:r>
          </a:p>
          <a:p>
            <a:r>
              <a:rPr lang="en-US" sz="1000" b="1" dirty="0">
                <a:cs typeface="Calibri"/>
              </a:rPr>
              <a:t>Project Narrative/ Lay Summary</a:t>
            </a:r>
            <a:r>
              <a:rPr lang="en-US" sz="1000" dirty="0">
                <a:cs typeface="Calibri"/>
              </a:rPr>
              <a:t> </a:t>
            </a:r>
          </a:p>
          <a:p>
            <a:pPr lvl="1"/>
            <a:r>
              <a:rPr lang="en-US" sz="900" dirty="0">
                <a:cs typeface="Calibri"/>
              </a:rPr>
              <a:t>This should include your hypothesis and the background information that supports your hypotheses</a:t>
            </a:r>
          </a:p>
          <a:p>
            <a:r>
              <a:rPr lang="en-US" sz="1000" b="1" dirty="0">
                <a:cs typeface="Calibri"/>
              </a:rPr>
              <a:t>Personnel </a:t>
            </a:r>
          </a:p>
          <a:p>
            <a:pPr lvl="1"/>
            <a:r>
              <a:rPr lang="en-US" sz="900" dirty="0">
                <a:cs typeface="Calibri"/>
              </a:rPr>
              <a:t>This should include anyone, including your faculty advisor, who will be working on your protocol</a:t>
            </a:r>
          </a:p>
          <a:p>
            <a:pPr lvl="1"/>
            <a:r>
              <a:rPr lang="en-US" sz="900" dirty="0">
                <a:cs typeface="Calibri"/>
              </a:rPr>
              <a:t>You will need your faculty advisor to review the protocol with you, and sign off on the </a:t>
            </a:r>
            <a:r>
              <a:rPr lang="en-US" sz="900" dirty="0">
                <a:cs typeface="Calibri"/>
                <a:hlinkClick r:id="rId3"/>
              </a:rPr>
              <a:t>IRB Faculty Advisor Certification </a:t>
            </a:r>
            <a:r>
              <a:rPr lang="en-US" sz="900" dirty="0">
                <a:cs typeface="Calibri"/>
              </a:rPr>
              <a:t>prior to submitting to the IRB. </a:t>
            </a:r>
          </a:p>
          <a:p>
            <a:r>
              <a:rPr lang="en-US" sz="1000" b="1" dirty="0">
                <a:cs typeface="Calibri"/>
              </a:rPr>
              <a:t>CITI Human Subjects Training - </a:t>
            </a:r>
            <a:r>
              <a:rPr lang="en-US" sz="1000" dirty="0">
                <a:cs typeface="Calibri"/>
                <a:hlinkClick r:id="rId4"/>
              </a:rPr>
              <a:t>https://research.umbc.edu/human-subjects-use-training-2/</a:t>
            </a:r>
            <a:r>
              <a:rPr lang="en-US" sz="1000" dirty="0">
                <a:cs typeface="Calibri"/>
              </a:rPr>
              <a:t> </a:t>
            </a:r>
          </a:p>
          <a:p>
            <a:r>
              <a:rPr lang="en-US" sz="1000" b="1" dirty="0">
                <a:cs typeface="Calibri"/>
              </a:rPr>
              <a:t>Procedures</a:t>
            </a:r>
          </a:p>
          <a:p>
            <a:pPr lvl="1"/>
            <a:r>
              <a:rPr lang="en-US" sz="900" dirty="0">
                <a:cs typeface="Calibri"/>
              </a:rPr>
              <a:t>This should include the step by step process that includes how you will recruit participants, consent them, where everything will be done, all survey/interview/intervention details</a:t>
            </a:r>
          </a:p>
          <a:p>
            <a:r>
              <a:rPr lang="en-US" sz="1000" b="1" dirty="0">
                <a:cs typeface="Calibri"/>
              </a:rPr>
              <a:t>Participants</a:t>
            </a:r>
          </a:p>
          <a:p>
            <a:pPr lvl="1"/>
            <a:r>
              <a:rPr lang="en-US" sz="900" dirty="0">
                <a:cs typeface="Calibri"/>
              </a:rPr>
              <a:t>Includes your eligibility criteria, screening tools, how many people you plan to recruit and if they will be randomized </a:t>
            </a:r>
          </a:p>
          <a:p>
            <a:r>
              <a:rPr lang="en-US" sz="1000" b="1" dirty="0">
                <a:cs typeface="Calibri"/>
              </a:rPr>
              <a:t>Informed Consent Procedures and Documents</a:t>
            </a:r>
          </a:p>
          <a:p>
            <a:pPr lvl="1"/>
            <a:r>
              <a:rPr lang="en-US" sz="900" dirty="0">
                <a:ea typeface="+mn-lt"/>
                <a:cs typeface="+mn-lt"/>
              </a:rPr>
              <a:t>Informed consent is the process of providing a subject with adequate information to allow for an informed decision about his or her voluntary participation in the research. </a:t>
            </a:r>
          </a:p>
          <a:p>
            <a:pPr lvl="1"/>
            <a:r>
              <a:rPr lang="en-US" sz="900" dirty="0">
                <a:highlight>
                  <a:srgbClr val="FFFFFF"/>
                </a:highlight>
                <a:ea typeface="+mn-lt"/>
                <a:cs typeface="+mn-lt"/>
              </a:rPr>
              <a:t>UMBC Consent Templates - </a:t>
            </a:r>
            <a:r>
              <a:rPr lang="en-US" sz="1050" dirty="0">
                <a:solidFill>
                  <a:srgbClr val="444444"/>
                </a:solidFill>
                <a:ea typeface="+mn-lt"/>
                <a:cs typeface="+mn-lt"/>
                <a:hlinkClick r:id="rId5"/>
              </a:rPr>
              <a:t>https://research.umbc.edu/consent-and-assent-guidelines/</a:t>
            </a:r>
            <a:r>
              <a:rPr lang="en-US" sz="1050" dirty="0">
                <a:solidFill>
                  <a:srgbClr val="444444"/>
                </a:solidFill>
                <a:ea typeface="+mn-lt"/>
                <a:cs typeface="+mn-lt"/>
              </a:rPr>
              <a:t> </a:t>
            </a:r>
            <a:endParaRPr lang="en-US" sz="1050" dirty="0">
              <a:solidFill>
                <a:srgbClr val="444444"/>
              </a:solidFill>
              <a:highlight>
                <a:srgbClr val="FFFFFF"/>
              </a:highlight>
              <a:ea typeface="+mn-lt"/>
              <a:cs typeface="+mn-lt"/>
            </a:endParaRPr>
          </a:p>
          <a:p>
            <a:r>
              <a:rPr lang="en-US" sz="1000" b="1" dirty="0">
                <a:solidFill>
                  <a:srgbClr val="000000"/>
                </a:solidFill>
                <a:ea typeface="+mn-lt"/>
                <a:cs typeface="+mn-lt"/>
              </a:rPr>
              <a:t>Data</a:t>
            </a:r>
            <a:r>
              <a:rPr lang="en-US" sz="1000" b="1" dirty="0">
                <a:cs typeface="Calibri"/>
              </a:rPr>
              <a:t> Collection Tools</a:t>
            </a:r>
            <a:endParaRPr lang="en-US" sz="1000" dirty="0">
              <a:cs typeface="Calibri"/>
            </a:endParaRPr>
          </a:p>
          <a:p>
            <a:pPr lvl="1"/>
            <a:r>
              <a:rPr lang="en-US" sz="900" dirty="0">
                <a:cs typeface="Calibri"/>
              </a:rPr>
              <a:t>Include copies of any survey(s), interview questions or checklists, forms or other data collection tools</a:t>
            </a:r>
          </a:p>
          <a:p>
            <a:r>
              <a:rPr lang="en-US" sz="1000" b="1" dirty="0">
                <a:cs typeface="Calibri"/>
              </a:rPr>
              <a:t>Recruitment Plan and Materials</a:t>
            </a:r>
          </a:p>
          <a:p>
            <a:pPr lvl="1"/>
            <a:r>
              <a:rPr lang="en-US" sz="900" dirty="0">
                <a:cs typeface="Calibri"/>
              </a:rPr>
              <a:t>How you plan to engage participants in your research </a:t>
            </a:r>
          </a:p>
          <a:p>
            <a:pPr lvl="1"/>
            <a:r>
              <a:rPr lang="en-US" sz="900" dirty="0">
                <a:cs typeface="Calibri"/>
              </a:rPr>
              <a:t>Include copies of any social media scripts, email/letter template, posters/advertisements, etc. </a:t>
            </a:r>
            <a:endParaRPr lang="en-US" sz="900" dirty="0"/>
          </a:p>
        </p:txBody>
      </p:sp>
    </p:spTree>
    <p:extLst>
      <p:ext uri="{BB962C8B-B14F-4D97-AF65-F5344CB8AC3E}">
        <p14:creationId xmlns:p14="http://schemas.microsoft.com/office/powerpoint/2010/main" val="3618235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9712-412A-D2BC-E660-2E7C0F7347B9}"/>
              </a:ext>
            </a:extLst>
          </p:cNvPr>
          <p:cNvSpPr>
            <a:spLocks noGrp="1"/>
          </p:cNvSpPr>
          <p:nvPr>
            <p:ph type="title"/>
          </p:nvPr>
        </p:nvSpPr>
        <p:spPr/>
        <p:txBody>
          <a:bodyPr>
            <a:normAutofit fontScale="90000"/>
          </a:bodyPr>
          <a:lstStyle/>
          <a:p>
            <a:r>
              <a:rPr lang="en-US" sz="3200" b="1" u="sng" dirty="0">
                <a:ea typeface="+mj-lt"/>
                <a:cs typeface="+mj-lt"/>
              </a:rPr>
              <a:t>Student Specific Considerations for IRB Approval</a:t>
            </a:r>
            <a:endParaRPr lang="en-US" sz="3200" b="1" u="sng" dirty="0"/>
          </a:p>
        </p:txBody>
      </p:sp>
      <p:sp>
        <p:nvSpPr>
          <p:cNvPr id="3" name="Content Placeholder 2">
            <a:extLst>
              <a:ext uri="{FF2B5EF4-FFF2-40B4-BE49-F238E27FC236}">
                <a16:creationId xmlns:a16="http://schemas.microsoft.com/office/drawing/2014/main" id="{3AEDCB33-0B47-688A-96D9-2A85FD08A6F6}"/>
              </a:ext>
            </a:extLst>
          </p:cNvPr>
          <p:cNvSpPr>
            <a:spLocks noGrp="1"/>
          </p:cNvSpPr>
          <p:nvPr>
            <p:ph idx="1"/>
          </p:nvPr>
        </p:nvSpPr>
        <p:spPr>
          <a:xfrm>
            <a:off x="457200" y="1384460"/>
            <a:ext cx="8229600" cy="3666103"/>
          </a:xfrm>
        </p:spPr>
        <p:txBody>
          <a:bodyPr vert="horz" lIns="68580" tIns="34290" rIns="68580" bIns="34290" rtlCol="0" anchor="t">
            <a:normAutofit/>
          </a:bodyPr>
          <a:lstStyle/>
          <a:p>
            <a:pPr marL="0" indent="0">
              <a:buNone/>
            </a:pPr>
            <a:r>
              <a:rPr lang="en-US" sz="1100" b="1" u="sng" dirty="0">
                <a:cs typeface="Calibri"/>
              </a:rPr>
              <a:t>Faculty Advisors need to take an active role in your research. This includes:</a:t>
            </a:r>
          </a:p>
          <a:p>
            <a:r>
              <a:rPr lang="en-US" sz="1100" dirty="0">
                <a:cs typeface="Calibri"/>
              </a:rPr>
              <a:t>Adding them to the people section of the protocol with full permissions in Kuali </a:t>
            </a:r>
          </a:p>
          <a:p>
            <a:r>
              <a:rPr lang="en-US" sz="1100" dirty="0">
                <a:cs typeface="Calibri"/>
              </a:rPr>
              <a:t>Faculty Advisors are ultimately responsible for reviewing your protocol prior to submission. Once they have reviewed the protocol, they will need to sign and attach the </a:t>
            </a:r>
            <a:r>
              <a:rPr lang="en-US" sz="1100" b="1" u="sng" dirty="0">
                <a:cs typeface="Calibri"/>
                <a:hlinkClick r:id="rId2"/>
              </a:rPr>
              <a:t>Faculty Advisor IRB Protocol Certification Form</a:t>
            </a:r>
            <a:endParaRPr lang="en-US" sz="1100" b="1" u="sng" dirty="0">
              <a:cs typeface="Calibri"/>
            </a:endParaRPr>
          </a:p>
          <a:p>
            <a:r>
              <a:rPr lang="en-US" sz="1100" dirty="0">
                <a:cs typeface="Calibri"/>
              </a:rPr>
              <a:t>Your Faculty Advisor will also need to take and maintain their CITI training. </a:t>
            </a:r>
          </a:p>
          <a:p>
            <a:r>
              <a:rPr lang="en-US" sz="1100" dirty="0">
                <a:cs typeface="Calibri"/>
              </a:rPr>
              <a:t>At the end of the study, all data, protocol files, consent forms need to remain with your faculty advisor. If you have a non-Exempt protocol, we will ask you to ensure a copy of all files remains on campus after you leave UMBC. </a:t>
            </a:r>
          </a:p>
          <a:p>
            <a:endParaRPr lang="en-US" sz="1100" b="1" dirty="0">
              <a:cs typeface="Calibri"/>
            </a:endParaRPr>
          </a:p>
          <a:p>
            <a:pPr marL="0" indent="0">
              <a:buNone/>
            </a:pPr>
            <a:r>
              <a:rPr lang="en-US" sz="1100" b="1" u="sng" dirty="0">
                <a:cs typeface="Calibri"/>
              </a:rPr>
              <a:t>Secondary Data:</a:t>
            </a:r>
          </a:p>
          <a:p>
            <a:pPr marL="0" indent="0">
              <a:buNone/>
            </a:pPr>
            <a:r>
              <a:rPr lang="en-US" sz="1100" dirty="0">
                <a:cs typeface="Calibri"/>
              </a:rPr>
              <a:t>If you will be using data from a source that is not your advisor and is not publicly available, you will need your Faculty Advisor to obtain a </a:t>
            </a:r>
            <a:r>
              <a:rPr lang="en-US" sz="1100" dirty="0">
                <a:cs typeface="Calibri"/>
                <a:hlinkClick r:id="rId3"/>
              </a:rPr>
              <a:t>Data Use Agreement </a:t>
            </a:r>
            <a:r>
              <a:rPr lang="en-US" sz="1100" dirty="0">
                <a:cs typeface="Calibri"/>
              </a:rPr>
              <a:t>through Sponsored Programs. Students and faculty can not sign on behalf of UMBC for use of private data generated or owned by another organization.</a:t>
            </a:r>
          </a:p>
          <a:p>
            <a:pPr marL="0" indent="0">
              <a:buNone/>
            </a:pPr>
            <a:endParaRPr lang="en-US" sz="1100" b="1" dirty="0">
              <a:cs typeface="Calibri"/>
            </a:endParaRPr>
          </a:p>
          <a:p>
            <a:pPr marL="0" indent="0">
              <a:buNone/>
            </a:pPr>
            <a:r>
              <a:rPr lang="en-US" sz="1100" b="1" u="sng" dirty="0">
                <a:cs typeface="Calibri"/>
              </a:rPr>
              <a:t>Using data from research prior to IRB approval:</a:t>
            </a:r>
          </a:p>
          <a:p>
            <a:pPr marL="0" indent="0">
              <a:buNone/>
            </a:pPr>
            <a:r>
              <a:rPr lang="en-US" sz="1100" dirty="0">
                <a:cs typeface="Calibri"/>
              </a:rPr>
              <a:t>The IRB does NOT have the authority to grant retroactive approval. If you conduct research with human subjects prior to IRB approval or determination, you will need to destroy the unsanctioned data and records, obtain approval and start over. </a:t>
            </a:r>
          </a:p>
          <a:p>
            <a:pPr marL="0" indent="0">
              <a:buNone/>
            </a:pPr>
            <a:endParaRPr lang="en-US" sz="1000" b="1" dirty="0">
              <a:cs typeface="Calibri"/>
            </a:endParaRPr>
          </a:p>
          <a:p>
            <a:pPr marL="0" indent="0">
              <a:buNone/>
            </a:pPr>
            <a:endParaRPr lang="en-US" sz="1000" b="1" dirty="0">
              <a:cs typeface="Calibri"/>
            </a:endParaRPr>
          </a:p>
        </p:txBody>
      </p:sp>
    </p:spTree>
    <p:extLst>
      <p:ext uri="{BB962C8B-B14F-4D97-AF65-F5344CB8AC3E}">
        <p14:creationId xmlns:p14="http://schemas.microsoft.com/office/powerpoint/2010/main" val="3846815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EA2F-EDBE-7CCA-9734-A21AE10265C6}"/>
              </a:ext>
            </a:extLst>
          </p:cNvPr>
          <p:cNvSpPr>
            <a:spLocks noGrp="1"/>
          </p:cNvSpPr>
          <p:nvPr>
            <p:ph type="title"/>
          </p:nvPr>
        </p:nvSpPr>
        <p:spPr/>
        <p:txBody>
          <a:bodyPr>
            <a:noAutofit/>
          </a:bodyPr>
          <a:lstStyle/>
          <a:p>
            <a:r>
              <a:rPr lang="en-US" sz="3200" b="1" u="sng" dirty="0">
                <a:ea typeface="+mj-lt"/>
                <a:cs typeface="+mj-lt"/>
              </a:rPr>
              <a:t>What to Expect: UMBC IRB Review Process</a:t>
            </a:r>
            <a:endParaRPr lang="en-US" sz="3200" b="1" u="sng" dirty="0"/>
          </a:p>
        </p:txBody>
      </p:sp>
      <p:sp>
        <p:nvSpPr>
          <p:cNvPr id="3" name="Content Placeholder 2">
            <a:extLst>
              <a:ext uri="{FF2B5EF4-FFF2-40B4-BE49-F238E27FC236}">
                <a16:creationId xmlns:a16="http://schemas.microsoft.com/office/drawing/2014/main" id="{67F34816-195D-5743-D26D-7DF5F952B8F8}"/>
              </a:ext>
            </a:extLst>
          </p:cNvPr>
          <p:cNvSpPr>
            <a:spLocks noGrp="1"/>
          </p:cNvSpPr>
          <p:nvPr>
            <p:ph idx="1"/>
          </p:nvPr>
        </p:nvSpPr>
        <p:spPr/>
        <p:txBody>
          <a:bodyPr vert="horz" lIns="68580" tIns="34290" rIns="68580" bIns="34290" rtlCol="0" anchor="t">
            <a:normAutofit fontScale="70000" lnSpcReduction="20000"/>
          </a:bodyPr>
          <a:lstStyle/>
          <a:p>
            <a:r>
              <a:rPr lang="en-US" dirty="0">
                <a:cs typeface="Calibri"/>
              </a:rPr>
              <a:t>All protocols must be reviewed and approved by your faculty advisor/mentor prior  to submission to the IRB.</a:t>
            </a:r>
          </a:p>
          <a:p>
            <a:r>
              <a:rPr lang="en-US" dirty="0">
                <a:cs typeface="Calibri"/>
              </a:rPr>
              <a:t>Review Process timelines: </a:t>
            </a:r>
          </a:p>
          <a:p>
            <a:pPr lvl="1"/>
            <a:r>
              <a:rPr lang="en-US" dirty="0">
                <a:cs typeface="Calibri"/>
              </a:rPr>
              <a:t>2-3 weeks for Exempt</a:t>
            </a:r>
          </a:p>
          <a:p>
            <a:pPr lvl="1"/>
            <a:r>
              <a:rPr lang="en-US" dirty="0">
                <a:cs typeface="Calibri"/>
              </a:rPr>
              <a:t>4-6  weeks for Expedited</a:t>
            </a:r>
          </a:p>
          <a:p>
            <a:pPr lvl="1"/>
            <a:r>
              <a:rPr lang="en-US" dirty="0">
                <a:cs typeface="Calibri"/>
              </a:rPr>
              <a:t>Full Board protocols need to be submitted in Kuali for review 30 days prior to IRB committee meetings (1</a:t>
            </a:r>
            <a:r>
              <a:rPr lang="en-US" baseline="30000" dirty="0">
                <a:cs typeface="Calibri"/>
              </a:rPr>
              <a:t>st</a:t>
            </a:r>
            <a:r>
              <a:rPr lang="en-US" dirty="0">
                <a:cs typeface="Calibri"/>
              </a:rPr>
              <a:t> Monday of Feb/Apr/Jun/Oct/Dec)</a:t>
            </a:r>
            <a:endParaRPr lang="en-US" dirty="0"/>
          </a:p>
          <a:p>
            <a:endParaRPr lang="en-US" dirty="0">
              <a:cs typeface="Calibri"/>
            </a:endParaRPr>
          </a:p>
          <a:p>
            <a:pPr marL="0" indent="0" algn="ctr">
              <a:buNone/>
            </a:pPr>
            <a:r>
              <a:rPr lang="en-US" b="1" u="sng" dirty="0">
                <a:solidFill>
                  <a:srgbClr val="FF0000"/>
                </a:solidFill>
                <a:cs typeface="Calibri"/>
              </a:rPr>
              <a:t>NO RESEARCH is PERMITTED until you receive IRB APPROVAL</a:t>
            </a:r>
          </a:p>
        </p:txBody>
      </p:sp>
    </p:spTree>
    <p:extLst>
      <p:ext uri="{BB962C8B-B14F-4D97-AF65-F5344CB8AC3E}">
        <p14:creationId xmlns:p14="http://schemas.microsoft.com/office/powerpoint/2010/main" val="400220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A914-0AA3-A7A7-13E2-2D259406F95C}"/>
              </a:ext>
            </a:extLst>
          </p:cNvPr>
          <p:cNvSpPr>
            <a:spLocks noGrp="1"/>
          </p:cNvSpPr>
          <p:nvPr>
            <p:ph type="title"/>
          </p:nvPr>
        </p:nvSpPr>
        <p:spPr/>
        <p:txBody>
          <a:bodyPr vert="horz" lIns="68580" tIns="34290" rIns="68580" bIns="34290" rtlCol="0" anchor="b">
            <a:normAutofit/>
          </a:bodyPr>
          <a:lstStyle/>
          <a:p>
            <a:r>
              <a:rPr lang="en-US" sz="3200" b="1" u="sng" dirty="0">
                <a:cs typeface="Calibri Light"/>
              </a:rPr>
              <a:t>Who to Contact?</a:t>
            </a:r>
            <a:endParaRPr lang="en-US" sz="3200" b="1" u="sng" dirty="0"/>
          </a:p>
        </p:txBody>
      </p:sp>
      <p:sp>
        <p:nvSpPr>
          <p:cNvPr id="4" name="Text Placeholder 3">
            <a:extLst>
              <a:ext uri="{FF2B5EF4-FFF2-40B4-BE49-F238E27FC236}">
                <a16:creationId xmlns:a16="http://schemas.microsoft.com/office/drawing/2014/main" id="{7F395002-D499-F130-D68E-ECA8869147D5}"/>
              </a:ext>
            </a:extLst>
          </p:cNvPr>
          <p:cNvSpPr>
            <a:spLocks noGrp="1"/>
          </p:cNvSpPr>
          <p:nvPr>
            <p:ph idx="1"/>
          </p:nvPr>
        </p:nvSpPr>
        <p:spPr/>
        <p:txBody>
          <a:bodyPr vert="horz" lIns="68580" tIns="34290" rIns="68580" bIns="34290" rtlCol="0" anchor="t">
            <a:normAutofit fontScale="92500"/>
          </a:bodyPr>
          <a:lstStyle/>
          <a:p>
            <a:pPr marL="0" indent="0" algn="ctr">
              <a:buNone/>
            </a:pPr>
            <a:r>
              <a:rPr lang="en-US" sz="1725" b="1" dirty="0">
                <a:cs typeface="Calibri"/>
              </a:rPr>
              <a:t>For More Information about UMBC IRB:</a:t>
            </a:r>
          </a:p>
          <a:p>
            <a:pPr marL="171450" indent="0" algn="ctr">
              <a:buNone/>
            </a:pPr>
            <a:r>
              <a:rPr lang="en-US" sz="1725" dirty="0">
                <a:cs typeface="Calibri"/>
              </a:rPr>
              <a:t>Visit: </a:t>
            </a:r>
            <a:r>
              <a:rPr lang="en-US" sz="1725" dirty="0">
                <a:ea typeface="+mn-lt"/>
                <a:cs typeface="+mn-lt"/>
                <a:hlinkClick r:id="rId2"/>
              </a:rPr>
              <a:t>https://research.umbc.edu/institutional-review-board-human-subjects/  </a:t>
            </a:r>
            <a:endParaRPr lang="en-US" sz="1725" dirty="0">
              <a:ea typeface="+mn-lt"/>
              <a:cs typeface="+mn-lt"/>
            </a:endParaRPr>
          </a:p>
          <a:p>
            <a:pPr marL="171450" indent="0" algn="ctr">
              <a:buNone/>
            </a:pPr>
            <a:r>
              <a:rPr lang="en-US" sz="1725" dirty="0">
                <a:cs typeface="Calibri"/>
              </a:rPr>
              <a:t>Email: </a:t>
            </a:r>
            <a:r>
              <a:rPr lang="en-US" sz="1725" i="1" dirty="0">
                <a:highlight>
                  <a:srgbClr val="FFFFFF"/>
                </a:highlight>
                <a:ea typeface="+mn-lt"/>
                <a:cs typeface="+mn-lt"/>
                <a:hlinkClick r:id="rId3"/>
              </a:rPr>
              <a:t>irb@umbc.edu </a:t>
            </a:r>
            <a:endParaRPr lang="en-US" sz="1725" i="1" dirty="0">
              <a:highlight>
                <a:srgbClr val="FFFFFF"/>
              </a:highlight>
              <a:ea typeface="+mn-lt"/>
              <a:cs typeface="+mn-lt"/>
            </a:endParaRPr>
          </a:p>
          <a:p>
            <a:pPr marL="171450" indent="0" algn="ctr">
              <a:buNone/>
            </a:pPr>
            <a:endParaRPr lang="en-US" sz="1725" i="1" dirty="0">
              <a:highlight>
                <a:srgbClr val="FFFFFF"/>
              </a:highlight>
              <a:ea typeface="+mn-lt"/>
              <a:cs typeface="+mn-lt"/>
            </a:endParaRPr>
          </a:p>
          <a:p>
            <a:pPr marL="171450" indent="0" algn="ctr">
              <a:buNone/>
            </a:pPr>
            <a:r>
              <a:rPr lang="en-US" sz="1725" b="1" dirty="0">
                <a:highlight>
                  <a:srgbClr val="FFFFFF"/>
                </a:highlight>
                <a:cs typeface="Calibri"/>
              </a:rPr>
              <a:t>To report a suspected research violation at UMBC:</a:t>
            </a:r>
          </a:p>
          <a:p>
            <a:pPr marL="171450" indent="0" algn="ctr">
              <a:buNone/>
            </a:pPr>
            <a:r>
              <a:rPr lang="en-US" sz="1725" dirty="0">
                <a:highlight>
                  <a:srgbClr val="FFFFFF"/>
                </a:highlight>
                <a:cs typeface="Calibri"/>
              </a:rPr>
              <a:t>Visit:</a:t>
            </a:r>
          </a:p>
          <a:p>
            <a:pPr marL="171450" indent="0" algn="ctr">
              <a:buNone/>
            </a:pPr>
            <a:r>
              <a:rPr lang="en-US" sz="1725" dirty="0">
                <a:cs typeface="Calibri"/>
                <a:hlinkClick r:id="rId4"/>
              </a:rPr>
              <a:t>https://research.umbc.edu/research-compliance-feedback-and-reporting-research-concerns/</a:t>
            </a:r>
            <a:r>
              <a:rPr lang="en-US" sz="1725" dirty="0">
                <a:cs typeface="Calibri"/>
              </a:rPr>
              <a:t> </a:t>
            </a:r>
            <a:endParaRPr lang="en-US" sz="1725" dirty="0">
              <a:highlight>
                <a:srgbClr val="FFFFFF"/>
              </a:highlight>
              <a:cs typeface="Calibri"/>
            </a:endParaRPr>
          </a:p>
          <a:p>
            <a:pPr marL="171450" indent="0" algn="ctr">
              <a:buNone/>
            </a:pPr>
            <a:r>
              <a:rPr lang="en-US" sz="1725" dirty="0">
                <a:highlight>
                  <a:srgbClr val="FFFFFF"/>
                </a:highlight>
                <a:cs typeface="Calibri"/>
              </a:rPr>
              <a:t>Phone: 410-455-2737</a:t>
            </a:r>
          </a:p>
          <a:p>
            <a:pPr marL="171450" indent="0" algn="ctr">
              <a:buNone/>
            </a:pPr>
            <a:r>
              <a:rPr lang="en-US" sz="1725" dirty="0">
                <a:highlight>
                  <a:srgbClr val="FFFFFF"/>
                </a:highlight>
                <a:cs typeface="Calibri"/>
              </a:rPr>
              <a:t>Email: </a:t>
            </a:r>
            <a:r>
              <a:rPr lang="en-US" sz="1725" dirty="0">
                <a:highlight>
                  <a:srgbClr val="FFFFFF"/>
                </a:highlight>
                <a:cs typeface="Calibri"/>
                <a:hlinkClick r:id="rId5"/>
              </a:rPr>
              <a:t>researchintegrity@umbc.edu</a:t>
            </a:r>
            <a:r>
              <a:rPr lang="en-US" sz="1725" dirty="0">
                <a:highlight>
                  <a:srgbClr val="FFFFFF"/>
                </a:highlight>
                <a:cs typeface="Calibri"/>
              </a:rPr>
              <a:t> </a:t>
            </a:r>
          </a:p>
          <a:p>
            <a:pPr marL="171450" indent="0" algn="ctr">
              <a:buNone/>
            </a:pPr>
            <a:r>
              <a:rPr lang="en-US" sz="1725" dirty="0">
                <a:highlight>
                  <a:srgbClr val="FFFFFF"/>
                </a:highlight>
                <a:cs typeface="Calibri"/>
              </a:rPr>
              <a:t>Anonymous form: </a:t>
            </a:r>
            <a:r>
              <a:rPr lang="en-US" sz="1725" dirty="0">
                <a:cs typeface="Calibri"/>
                <a:hlinkClick r:id="rId6"/>
              </a:rPr>
              <a:t>https://forms.gle/MLeHKKeYMB58ywrT7</a:t>
            </a:r>
            <a:endParaRPr lang="en-US" sz="1725" dirty="0">
              <a:cs typeface="Calibri"/>
            </a:endParaRPr>
          </a:p>
          <a:p>
            <a:pPr marL="171450" indent="0" algn="ctr">
              <a:buNone/>
            </a:pPr>
            <a:endParaRPr lang="en-US" sz="1725" dirty="0">
              <a:highlight>
                <a:srgbClr val="FFFFFF"/>
              </a:highlight>
              <a:cs typeface="Calibri"/>
            </a:endParaRPr>
          </a:p>
          <a:p>
            <a:pPr marL="171450" indent="0" algn="ctr">
              <a:buNone/>
            </a:pPr>
            <a:endParaRPr lang="en-US" sz="1725" b="1" dirty="0">
              <a:highlight>
                <a:srgbClr val="FFFFFF"/>
              </a:highlight>
              <a:cs typeface="Calibri"/>
            </a:endParaRPr>
          </a:p>
          <a:p>
            <a:pPr marL="171450" indent="0" algn="ctr">
              <a:buNone/>
            </a:pPr>
            <a:endParaRPr lang="en-US" sz="1725" b="1" dirty="0">
              <a:highlight>
                <a:srgbClr val="FFFFFF"/>
              </a:highlight>
              <a:cs typeface="Calibri"/>
            </a:endParaRPr>
          </a:p>
          <a:p>
            <a:pPr marL="171450" indent="0" algn="ctr">
              <a:buNone/>
            </a:pPr>
            <a:endParaRPr lang="en-US" sz="1725" i="1" dirty="0">
              <a:highlight>
                <a:srgbClr val="FFFFFF"/>
              </a:highlight>
              <a:cs typeface="Calibri" panose="020F0502020204030204"/>
            </a:endParaRPr>
          </a:p>
        </p:txBody>
      </p:sp>
    </p:spTree>
    <p:extLst>
      <p:ext uri="{BB962C8B-B14F-4D97-AF65-F5344CB8AC3E}">
        <p14:creationId xmlns:p14="http://schemas.microsoft.com/office/powerpoint/2010/main" val="124427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2C0E6EE-13BB-4C73-AF27-F07AC08B4924}"/>
              </a:ext>
            </a:extLst>
          </p:cNvPr>
          <p:cNvGraphicFramePr/>
          <p:nvPr>
            <p:extLst>
              <p:ext uri="{D42A27DB-BD31-4B8C-83A1-F6EECF244321}">
                <p14:modId xmlns:p14="http://schemas.microsoft.com/office/powerpoint/2010/main" val="1099572285"/>
              </p:ext>
            </p:extLst>
          </p:nvPr>
        </p:nvGraphicFramePr>
        <p:xfrm>
          <a:off x="714615" y="1237129"/>
          <a:ext cx="7376674" cy="3772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9EDB7192-41E9-4BDE-8CAD-E87831FDB5AE}"/>
              </a:ext>
            </a:extLst>
          </p:cNvPr>
          <p:cNvSpPr txBox="1">
            <a:spLocks/>
          </p:cNvSpPr>
          <p:nvPr/>
        </p:nvSpPr>
        <p:spPr bwMode="auto">
          <a:xfrm>
            <a:off x="966508" y="701279"/>
            <a:ext cx="7210985"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defTabSz="457200" rtl="0" eaLnBrk="0" fontAlgn="base" hangingPunct="0">
              <a:spcBef>
                <a:spcPct val="0"/>
              </a:spcBef>
              <a:spcAft>
                <a:spcPct val="0"/>
              </a:spcAft>
              <a:defRPr sz="4400" b="1" kern="1200">
                <a:solidFill>
                  <a:srgbClr val="FFCC0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ctr" defTabSz="457212"/>
            <a:r>
              <a:rPr lang="en-US" altLang="en-US" sz="1800" u="sng" dirty="0">
                <a:solidFill>
                  <a:schemeClr val="tx1"/>
                </a:solidFill>
              </a:rPr>
              <a:t>Where do the Regulatory Committees get their guidance and authority?</a:t>
            </a:r>
            <a:endParaRPr lang="en-US" altLang="en-US" sz="1800" u="sng" dirty="0">
              <a:solidFill>
                <a:schemeClr val="tx1"/>
              </a:solidFill>
              <a:latin typeface="Calibri"/>
            </a:endParaRPr>
          </a:p>
        </p:txBody>
      </p:sp>
    </p:spTree>
    <p:extLst>
      <p:ext uri="{BB962C8B-B14F-4D97-AF65-F5344CB8AC3E}">
        <p14:creationId xmlns:p14="http://schemas.microsoft.com/office/powerpoint/2010/main" val="45070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43969-7F3D-14DA-E100-5F0D388BC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FED12-2F18-0862-E701-0A4503AB4ABB}"/>
              </a:ext>
            </a:extLst>
          </p:cNvPr>
          <p:cNvSpPr>
            <a:spLocks noGrp="1"/>
          </p:cNvSpPr>
          <p:nvPr>
            <p:ph type="title"/>
          </p:nvPr>
        </p:nvSpPr>
        <p:spPr/>
        <p:txBody>
          <a:bodyPr>
            <a:noAutofit/>
          </a:bodyPr>
          <a:lstStyle/>
          <a:p>
            <a:r>
              <a:rPr lang="en-US" sz="2800" b="1" u="sng" dirty="0">
                <a:ea typeface="+mj-lt"/>
                <a:cs typeface="+mj-lt"/>
              </a:rPr>
              <a:t>What is an Institutional Biosafety Committee (IBC)?</a:t>
            </a:r>
            <a:endParaRPr lang="en-US" sz="2800" b="1" u="sng" dirty="0"/>
          </a:p>
        </p:txBody>
      </p:sp>
      <p:sp>
        <p:nvSpPr>
          <p:cNvPr id="3" name="Content Placeholder 2">
            <a:extLst>
              <a:ext uri="{FF2B5EF4-FFF2-40B4-BE49-F238E27FC236}">
                <a16:creationId xmlns:a16="http://schemas.microsoft.com/office/drawing/2014/main" id="{7D55AB01-713B-C72D-F7C9-276A8BF5642D}"/>
              </a:ext>
            </a:extLst>
          </p:cNvPr>
          <p:cNvSpPr>
            <a:spLocks noGrp="1"/>
          </p:cNvSpPr>
          <p:nvPr>
            <p:ph idx="1"/>
          </p:nvPr>
        </p:nvSpPr>
        <p:spPr>
          <a:xfrm>
            <a:off x="457200" y="1428206"/>
            <a:ext cx="8229600" cy="3166417"/>
          </a:xfrm>
        </p:spPr>
        <p:txBody>
          <a:bodyPr vert="horz" lIns="68580" tIns="34290" rIns="68580" bIns="34290" rtlCol="0" anchor="t">
            <a:normAutofit fontScale="25000" lnSpcReduction="20000"/>
          </a:bodyPr>
          <a:lstStyle/>
          <a:p>
            <a:pPr marL="0" indent="0">
              <a:buNone/>
            </a:pPr>
            <a:r>
              <a:rPr lang="en-US" sz="4400" b="1" dirty="0">
                <a:cs typeface="Calibri"/>
              </a:rPr>
              <a:t>The IBC is responsible for ensuring that the use of recombinant DNA in  research and teaching labs as well as research and teaching involving infectious agents, select agents, and biological toxins research done at or sponsored by UMBC, regardless of funding, is conducted in compliance with the NIH Guidelines and the Biosafety in Microbiological and Biomedical Laboratories 6th edition (BMBL) with proper concern for the safety of research and teaching personnel, the environment, and the surrounding communities.</a:t>
            </a:r>
          </a:p>
          <a:p>
            <a:pPr marL="0" indent="0">
              <a:buNone/>
            </a:pPr>
            <a:endParaRPr lang="en-US" sz="4000" dirty="0">
              <a:cs typeface="Calibri"/>
            </a:endParaRPr>
          </a:p>
          <a:p>
            <a:pPr marL="0" indent="0">
              <a:buNone/>
            </a:pPr>
            <a:r>
              <a:rPr lang="en-US" sz="4000" b="1" u="sng" dirty="0">
                <a:cs typeface="Calibri"/>
              </a:rPr>
              <a:t>What does the IBC review? </a:t>
            </a:r>
          </a:p>
          <a:p>
            <a:pPr marL="0" indent="0">
              <a:buNone/>
            </a:pPr>
            <a:endParaRPr lang="en-US" sz="4400" b="1" u="sng" dirty="0">
              <a:cs typeface="Calibri"/>
            </a:endParaRPr>
          </a:p>
          <a:p>
            <a:pPr lvl="1">
              <a:buFont typeface="Arial" panose="020B0604020202020204" pitchFamily="34" charset="0"/>
              <a:buChar char="•"/>
            </a:pPr>
            <a:r>
              <a:rPr lang="en-US" sz="3200" dirty="0">
                <a:cs typeface="Calibri"/>
              </a:rPr>
              <a:t>Review of recombinant and synthetic DNA in research and teaching labs as well as research and teaching with transgenic animals and biohazardous materials (such as bacterium, fungi, algae, potential infectious agents and select agents) conducted at, or sponsored by, the UMBC for compliance with the NIH Guidelines, and the    Biosafety in Microbiological and Biomedical Laboratories 6th edition (BMBL). ALL research and teaching activities related to the above is subject to IBC oversight; the source of the funding does not alter this requirement.</a:t>
            </a:r>
          </a:p>
          <a:p>
            <a:pPr lvl="1">
              <a:buFont typeface="Arial" panose="020B0604020202020204" pitchFamily="34" charset="0"/>
              <a:buChar char="•"/>
            </a:pPr>
            <a:r>
              <a:rPr lang="en-US" sz="3200" dirty="0">
                <a:cs typeface="Calibri"/>
              </a:rPr>
              <a:t>Independent assessment of the containment levels required by the NIH Guidelines</a:t>
            </a:r>
          </a:p>
          <a:p>
            <a:pPr lvl="1">
              <a:buFont typeface="Arial" panose="020B0604020202020204" pitchFamily="34" charset="0"/>
              <a:buChar char="•"/>
            </a:pPr>
            <a:r>
              <a:rPr lang="en-US" sz="3200" dirty="0">
                <a:cs typeface="Calibri"/>
              </a:rPr>
              <a:t>Assessment of the facilities, procedures, practices, and training and expertise of the personnel involved in recombinant or synthetic nucleic acid/infectious agent research</a:t>
            </a:r>
          </a:p>
          <a:p>
            <a:pPr lvl="1">
              <a:buFont typeface="Arial" panose="020B0604020202020204" pitchFamily="34" charset="0"/>
              <a:buChar char="•"/>
            </a:pPr>
            <a:r>
              <a:rPr lang="en-US" sz="3200" dirty="0">
                <a:cs typeface="Calibri"/>
              </a:rPr>
              <a:t>Ensure that all relevant aspects of the NIH Guidelines have been appropriately addressed by the Principal Investigator and Lab Instructor.</a:t>
            </a:r>
          </a:p>
          <a:p>
            <a:pPr lvl="1">
              <a:buFont typeface="Arial" panose="020B0604020202020204" pitchFamily="34" charset="0"/>
              <a:buChar char="•"/>
            </a:pPr>
            <a:r>
              <a:rPr lang="en-US" sz="3200" dirty="0">
                <a:cs typeface="Calibri"/>
              </a:rPr>
              <a:t>Ensure that no research participant is enrolled in a human gene transfer experiment until the NIH Recombinant DNA Advisory Committee (RAC) review process has been completed, Institutional Review Board approval has been obtained, and all applicable regulatory authorizations have been obtained</a:t>
            </a:r>
          </a:p>
          <a:p>
            <a:pPr lvl="1">
              <a:buFont typeface="Arial" panose="020B0604020202020204" pitchFamily="34" charset="0"/>
              <a:buChar char="•"/>
            </a:pPr>
            <a:endParaRPr lang="en-US" sz="4000" dirty="0">
              <a:cs typeface="Calibri"/>
            </a:endParaRPr>
          </a:p>
          <a:p>
            <a:pPr marL="0" indent="0">
              <a:buNone/>
            </a:pPr>
            <a:r>
              <a:rPr lang="en-US" sz="4000" b="1" u="sng" dirty="0">
                <a:cs typeface="Calibri"/>
              </a:rPr>
              <a:t>IBC Membership:</a:t>
            </a:r>
          </a:p>
          <a:p>
            <a:pPr marL="0" indent="0">
              <a:buNone/>
            </a:pPr>
            <a:endParaRPr lang="en-US" sz="4000" b="1" u="sng" dirty="0">
              <a:cs typeface="Calibri"/>
            </a:endParaRPr>
          </a:p>
          <a:p>
            <a:pPr marL="0" indent="0">
              <a:buNone/>
            </a:pPr>
            <a:r>
              <a:rPr lang="en-US" sz="4000" dirty="0">
                <a:cs typeface="Calibri"/>
              </a:rPr>
              <a:t>The IBC, as a group, must be sufficiently qualified through the experience, expertise, and diversity of its members to be able to review the research activities commonly conducted by the institution.  The IBC must be comprised of at least 5 individuals with diverse backgrounds including:</a:t>
            </a:r>
          </a:p>
          <a:p>
            <a:pPr lvl="1">
              <a:buFont typeface="Arial" panose="020B0604020202020204" pitchFamily="34" charset="0"/>
              <a:buChar char="•"/>
            </a:pPr>
            <a:r>
              <a:rPr lang="en-US" sz="4000" dirty="0">
                <a:cs typeface="Calibri"/>
              </a:rPr>
              <a:t>At least one Plant Expert</a:t>
            </a:r>
          </a:p>
          <a:p>
            <a:pPr lvl="1">
              <a:buFont typeface="Arial" panose="020B0604020202020204" pitchFamily="34" charset="0"/>
              <a:buChar char="•"/>
            </a:pPr>
            <a:r>
              <a:rPr lang="en-US" sz="4000" dirty="0">
                <a:cs typeface="Calibri"/>
              </a:rPr>
              <a:t>At least one Animal Expert</a:t>
            </a:r>
          </a:p>
          <a:p>
            <a:pPr lvl="1">
              <a:buFont typeface="Arial" panose="020B0604020202020204" pitchFamily="34" charset="0"/>
              <a:buChar char="•"/>
            </a:pPr>
            <a:r>
              <a:rPr lang="en-US" sz="4000" dirty="0">
                <a:cs typeface="Calibri"/>
              </a:rPr>
              <a:t>Biosafety Professional (this could be someone from EHS)</a:t>
            </a:r>
          </a:p>
          <a:p>
            <a:pPr lvl="1">
              <a:buFont typeface="Arial" panose="020B0604020202020204" pitchFamily="34" charset="0"/>
              <a:buChar char="•"/>
            </a:pPr>
            <a:r>
              <a:rPr lang="en-US" sz="4000" dirty="0">
                <a:cs typeface="Calibri"/>
              </a:rPr>
              <a:t>One member who is not otherwise affiliated with UMBC (a community member!)</a:t>
            </a:r>
          </a:p>
          <a:p>
            <a:pPr lvl="1"/>
            <a:endParaRPr lang="en-US" sz="4800"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254781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EB6C-9099-C370-E2AC-8E22D3D5C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46EE8-7DBB-A55C-7CFF-E6983B375130}"/>
              </a:ext>
            </a:extLst>
          </p:cNvPr>
          <p:cNvSpPr>
            <a:spLocks noGrp="1"/>
          </p:cNvSpPr>
          <p:nvPr>
            <p:ph type="title"/>
          </p:nvPr>
        </p:nvSpPr>
        <p:spPr/>
        <p:txBody>
          <a:bodyPr>
            <a:noAutofit/>
          </a:bodyPr>
          <a:lstStyle/>
          <a:p>
            <a:r>
              <a:rPr lang="en-US" sz="2800" b="1" u="sng" dirty="0">
                <a:ea typeface="+mj-lt"/>
                <a:cs typeface="+mj-lt"/>
              </a:rPr>
              <a:t>Biosafety and Laboratory Safety Training</a:t>
            </a:r>
            <a:endParaRPr lang="en-US" sz="2800" b="1" u="sng" dirty="0"/>
          </a:p>
        </p:txBody>
      </p:sp>
      <p:sp>
        <p:nvSpPr>
          <p:cNvPr id="3" name="Content Placeholder 2">
            <a:extLst>
              <a:ext uri="{FF2B5EF4-FFF2-40B4-BE49-F238E27FC236}">
                <a16:creationId xmlns:a16="http://schemas.microsoft.com/office/drawing/2014/main" id="{EAF85F3B-ABE5-FAD9-0FFB-647AB25FE1C5}"/>
              </a:ext>
            </a:extLst>
          </p:cNvPr>
          <p:cNvSpPr>
            <a:spLocks noGrp="1"/>
          </p:cNvSpPr>
          <p:nvPr>
            <p:ph idx="1"/>
          </p:nvPr>
        </p:nvSpPr>
        <p:spPr/>
        <p:txBody>
          <a:bodyPr vert="horz" lIns="68580" tIns="34290" rIns="68580" bIns="34290" rtlCol="0" anchor="t">
            <a:normAutofit fontScale="92500" lnSpcReduction="20000"/>
          </a:bodyPr>
          <a:lstStyle/>
          <a:p>
            <a:pPr marL="0" indent="0" algn="ctr">
              <a:buNone/>
            </a:pPr>
            <a:r>
              <a:rPr lang="en-US" sz="1400" dirty="0">
                <a:latin typeface="+mj-lt"/>
              </a:rPr>
              <a:t>Biosafety training is required for all principal investigators, research staff, and lab instructors involved in research or teaching in their laboratories to ensure each person understands specific hazards associated with work in the lab and know how to protect themselves from such hazards in the areas specific to the research. </a:t>
            </a:r>
          </a:p>
          <a:p>
            <a:pPr marL="0" indent="0" algn="ctr">
              <a:buNone/>
            </a:pPr>
            <a:endParaRPr lang="en-US" sz="1400" dirty="0">
              <a:latin typeface="+mj-lt"/>
            </a:endParaRPr>
          </a:p>
          <a:p>
            <a:pPr marL="0" indent="0" algn="ctr">
              <a:buNone/>
            </a:pPr>
            <a:r>
              <a:rPr lang="en-US" sz="1400" dirty="0">
                <a:latin typeface="+mj-lt"/>
              </a:rPr>
              <a:t>Training can be accessed through CITI: </a:t>
            </a:r>
            <a:r>
              <a:rPr lang="en-US" sz="1400" dirty="0">
                <a:latin typeface="+mj-lt"/>
                <a:hlinkClick r:id="rId3"/>
              </a:rPr>
              <a:t>https://www.citiprogram.org/</a:t>
            </a:r>
            <a:endParaRPr lang="en-US" sz="1400" dirty="0">
              <a:latin typeface="+mj-lt"/>
            </a:endParaRPr>
          </a:p>
          <a:p>
            <a:pPr marL="0" indent="0" algn="ctr">
              <a:buNone/>
            </a:pPr>
            <a:endParaRPr lang="en-US" sz="1400" dirty="0">
              <a:latin typeface="+mj-lt"/>
            </a:endParaRPr>
          </a:p>
          <a:p>
            <a:r>
              <a:rPr lang="en-US" sz="1400" dirty="0">
                <a:latin typeface="+mj-lt"/>
              </a:rPr>
              <a:t>Hazardous Communication (Required)</a:t>
            </a:r>
          </a:p>
          <a:p>
            <a:r>
              <a:rPr lang="en-US" sz="1400" dirty="0">
                <a:latin typeface="+mj-lt"/>
              </a:rPr>
              <a:t>Biosafety Complete Training series (Required)</a:t>
            </a:r>
          </a:p>
          <a:p>
            <a:r>
              <a:rPr lang="en-US" sz="1400" dirty="0">
                <a:latin typeface="+mj-lt"/>
              </a:rPr>
              <a:t>OSHA Bloodborne Pathogen (if applicable)</a:t>
            </a:r>
          </a:p>
          <a:p>
            <a:r>
              <a:rPr lang="en-US" sz="1400" dirty="0">
                <a:latin typeface="+mj-lt"/>
              </a:rPr>
              <a:t>Animal Biosafety (if applicable)</a:t>
            </a:r>
          </a:p>
          <a:p>
            <a:r>
              <a:rPr lang="en-US" sz="1400" dirty="0">
                <a:latin typeface="+mj-lt"/>
              </a:rPr>
              <a:t>NIH Recombinant DNA (rDNA) Guidelines (if applicable)</a:t>
            </a:r>
          </a:p>
          <a:p>
            <a:pPr marL="0" indent="0" algn="ctr">
              <a:buNone/>
            </a:pPr>
            <a:endParaRPr lang="en-US" sz="1400" dirty="0">
              <a:latin typeface="+mj-lt"/>
            </a:endParaRPr>
          </a:p>
          <a:p>
            <a:pPr marL="0" indent="0">
              <a:buNone/>
            </a:pPr>
            <a:endParaRPr lang="en-US" sz="1400" dirty="0">
              <a:latin typeface="+mj-lt"/>
            </a:endParaRPr>
          </a:p>
          <a:p>
            <a:pPr marL="0" indent="0" algn="ctr">
              <a:buNone/>
            </a:pPr>
            <a:r>
              <a:rPr lang="en-US" sz="1400" dirty="0">
                <a:latin typeface="+mj-lt"/>
              </a:rPr>
              <a:t>Additional guidance and instructions for accessing training can be found here: </a:t>
            </a:r>
          </a:p>
          <a:p>
            <a:pPr marL="0" indent="0" algn="ctr">
              <a:buNone/>
            </a:pPr>
            <a:r>
              <a:rPr lang="en-US" sz="1400" dirty="0">
                <a:latin typeface="+mj-lt"/>
                <a:hlinkClick r:id="rId4"/>
              </a:rPr>
              <a:t>https://research.umbc.edu/2041-2/</a:t>
            </a:r>
            <a:r>
              <a:rPr lang="en-US" sz="1400" dirty="0">
                <a:latin typeface="+mj-lt"/>
              </a:rPr>
              <a:t> </a:t>
            </a:r>
            <a:endParaRPr lang="en-US" sz="1400" dirty="0"/>
          </a:p>
        </p:txBody>
      </p:sp>
    </p:spTree>
    <p:extLst>
      <p:ext uri="{BB962C8B-B14F-4D97-AF65-F5344CB8AC3E}">
        <p14:creationId xmlns:p14="http://schemas.microsoft.com/office/powerpoint/2010/main" val="197797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43969-7F3D-14DA-E100-5F0D388BC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FED12-2F18-0862-E701-0A4503AB4ABB}"/>
              </a:ext>
            </a:extLst>
          </p:cNvPr>
          <p:cNvSpPr>
            <a:spLocks noGrp="1"/>
          </p:cNvSpPr>
          <p:nvPr>
            <p:ph type="title"/>
          </p:nvPr>
        </p:nvSpPr>
        <p:spPr/>
        <p:txBody>
          <a:bodyPr>
            <a:noAutofit/>
          </a:bodyPr>
          <a:lstStyle/>
          <a:p>
            <a:r>
              <a:rPr lang="en-US" sz="2800" b="1" u="sng" dirty="0">
                <a:ea typeface="+mj-lt"/>
                <a:cs typeface="+mj-lt"/>
              </a:rPr>
              <a:t>What is the Institutional Animal Care and Use Committee(IACUC)?</a:t>
            </a:r>
            <a:endParaRPr lang="en-US" sz="2800" b="1" u="sng" dirty="0"/>
          </a:p>
        </p:txBody>
      </p:sp>
      <p:sp>
        <p:nvSpPr>
          <p:cNvPr id="3" name="Content Placeholder 2">
            <a:extLst>
              <a:ext uri="{FF2B5EF4-FFF2-40B4-BE49-F238E27FC236}">
                <a16:creationId xmlns:a16="http://schemas.microsoft.com/office/drawing/2014/main" id="{7D55AB01-713B-C72D-F7C9-276A8BF5642D}"/>
              </a:ext>
            </a:extLst>
          </p:cNvPr>
          <p:cNvSpPr>
            <a:spLocks noGrp="1"/>
          </p:cNvSpPr>
          <p:nvPr>
            <p:ph idx="1"/>
          </p:nvPr>
        </p:nvSpPr>
        <p:spPr>
          <a:xfrm>
            <a:off x="457200" y="1428206"/>
            <a:ext cx="8229600" cy="3166417"/>
          </a:xfrm>
        </p:spPr>
        <p:txBody>
          <a:bodyPr vert="horz" lIns="68580" tIns="34290" rIns="68580" bIns="34290" rtlCol="0" anchor="t">
            <a:normAutofit fontScale="25000" lnSpcReduction="20000"/>
          </a:bodyPr>
          <a:lstStyle/>
          <a:p>
            <a:pPr marL="0" indent="0">
              <a:buNone/>
            </a:pPr>
            <a:endParaRPr lang="en-US" sz="4800" b="1" dirty="0">
              <a:cs typeface="Calibri"/>
            </a:endParaRPr>
          </a:p>
          <a:p>
            <a:pPr marL="0" indent="0">
              <a:buNone/>
            </a:pPr>
            <a:r>
              <a:rPr lang="en-US" sz="4800" b="1" dirty="0">
                <a:cs typeface="Calibri"/>
              </a:rPr>
              <a:t>The mission of the Institutional Animal Care and Use Committee (IACUC) is to ensure the humane care and use of animals in research, teaching and testing, and to ensure compliance with guidelines and regulations</a:t>
            </a:r>
          </a:p>
          <a:p>
            <a:pPr marL="0" indent="0">
              <a:buNone/>
            </a:pPr>
            <a:endParaRPr lang="en-US" sz="4400" dirty="0">
              <a:cs typeface="Calibri"/>
            </a:endParaRPr>
          </a:p>
          <a:p>
            <a:pPr marL="0" indent="0">
              <a:buNone/>
            </a:pPr>
            <a:r>
              <a:rPr lang="en-US" sz="4000" dirty="0">
                <a:cs typeface="Calibri"/>
              </a:rPr>
              <a:t>UMBC requires that an animal research protocol, regardless of funding source, be submitted for review and approval by the IACUC (Institutional Animal Care and Use Committee) before any investigator purchases, obtains and begins research involving </a:t>
            </a:r>
            <a:r>
              <a:rPr lang="en-US" sz="4000" b="1" u="sng" dirty="0">
                <a:cs typeface="Calibri"/>
              </a:rPr>
              <a:t>vertebrate species</a:t>
            </a:r>
            <a:r>
              <a:rPr lang="en-US" sz="4000" dirty="0">
                <a:cs typeface="Calibri"/>
              </a:rPr>
              <a:t>. The IACUC will review all animal use carried out in university facilities, as well as fieldwork conducted by UMBC personnel. All projects are to be approved prior to the actual use of animals, whether it involves research/teaching or warm/cold blooded vertebrates.</a:t>
            </a:r>
          </a:p>
          <a:p>
            <a:pPr marL="0" indent="0">
              <a:buNone/>
            </a:pPr>
            <a:endParaRPr lang="en-US" sz="4000" dirty="0">
              <a:cs typeface="Calibri"/>
            </a:endParaRPr>
          </a:p>
          <a:p>
            <a:pPr marL="0" indent="0">
              <a:buNone/>
            </a:pPr>
            <a:r>
              <a:rPr lang="en-US" sz="4000" dirty="0">
                <a:cs typeface="Calibri"/>
              </a:rPr>
              <a:t>Students who will be conducting research with animals will need to be added to their faculty advisor’s protocol. </a:t>
            </a:r>
          </a:p>
          <a:p>
            <a:pPr marL="0" indent="0">
              <a:buNone/>
            </a:pPr>
            <a:endParaRPr lang="en-US" sz="4000" dirty="0">
              <a:cs typeface="Calibri"/>
            </a:endParaRPr>
          </a:p>
          <a:p>
            <a:pPr marL="0" indent="0">
              <a:buNone/>
            </a:pPr>
            <a:r>
              <a:rPr lang="en-US" sz="4000" dirty="0">
                <a:cs typeface="Calibri"/>
              </a:rPr>
              <a:t>Research at UMBC does not include USDA regulated species. Most research is with mice, rats, fish, or observational studies of wild birds</a:t>
            </a:r>
          </a:p>
          <a:p>
            <a:endParaRPr lang="en-US" sz="4000" dirty="0">
              <a:cs typeface="Calibri"/>
            </a:endParaRPr>
          </a:p>
          <a:p>
            <a:pPr marL="0" indent="0">
              <a:buNone/>
            </a:pPr>
            <a:r>
              <a:rPr lang="en-US" sz="4000" b="1" u="sng" dirty="0">
                <a:cs typeface="Calibri"/>
              </a:rPr>
              <a:t>IACUC Membership:</a:t>
            </a:r>
          </a:p>
          <a:p>
            <a:pPr marL="0" indent="0">
              <a:buNone/>
            </a:pPr>
            <a:r>
              <a:rPr lang="en-US" sz="4000" dirty="0">
                <a:cs typeface="Calibri"/>
              </a:rPr>
              <a:t>The IACU, as a group, must be sufficiently qualified through the experience, expertise, and diversity of its members to be able to review the research activities commonly conducted by the institution. </a:t>
            </a:r>
          </a:p>
          <a:p>
            <a:pPr marL="0" indent="0">
              <a:buNone/>
            </a:pPr>
            <a:endParaRPr lang="en-US" sz="4000" dirty="0">
              <a:cs typeface="Calibri"/>
            </a:endParaRPr>
          </a:p>
          <a:p>
            <a:pPr marL="0" indent="0">
              <a:buNone/>
            </a:pPr>
            <a:r>
              <a:rPr lang="en-US" sz="4000" dirty="0">
                <a:cs typeface="Calibri"/>
              </a:rPr>
              <a:t>The ICUC must be comprised of at least 5 individuals with diverse backgrounds including:</a:t>
            </a:r>
          </a:p>
          <a:p>
            <a:pPr lvl="1">
              <a:buFont typeface="Arial" panose="020B0604020202020204" pitchFamily="34" charset="0"/>
              <a:buChar char="•"/>
            </a:pPr>
            <a:r>
              <a:rPr lang="en-US" sz="4000" dirty="0">
                <a:cs typeface="Calibri"/>
              </a:rPr>
              <a:t>At least one scientist</a:t>
            </a:r>
          </a:p>
          <a:p>
            <a:pPr lvl="1">
              <a:buFont typeface="Arial" panose="020B0604020202020204" pitchFamily="34" charset="0"/>
              <a:buChar char="•"/>
            </a:pPr>
            <a:r>
              <a:rPr lang="en-US" sz="4000" dirty="0">
                <a:cs typeface="Calibri"/>
              </a:rPr>
              <a:t>At least one non-scientist</a:t>
            </a:r>
          </a:p>
          <a:p>
            <a:pPr lvl="1">
              <a:buFont typeface="Arial" panose="020B0604020202020204" pitchFamily="34" charset="0"/>
              <a:buChar char="•"/>
            </a:pPr>
            <a:r>
              <a:rPr lang="en-US" sz="4000" dirty="0">
                <a:cs typeface="Calibri"/>
              </a:rPr>
              <a:t>Veterinarian </a:t>
            </a:r>
          </a:p>
          <a:p>
            <a:pPr lvl="1">
              <a:buFont typeface="Arial" panose="020B0604020202020204" pitchFamily="34" charset="0"/>
              <a:buChar char="•"/>
            </a:pPr>
            <a:r>
              <a:rPr lang="en-US" sz="4000" dirty="0">
                <a:cs typeface="Calibri"/>
              </a:rPr>
              <a:t>One member who is not otherwise affiliated with UMBC (a community member!)</a:t>
            </a:r>
          </a:p>
          <a:p>
            <a:pPr lvl="1"/>
            <a:endParaRPr lang="en-US" sz="4800"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174918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EB6C-9099-C370-E2AC-8E22D3D5C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46EE8-7DBB-A55C-7CFF-E6983B375130}"/>
              </a:ext>
            </a:extLst>
          </p:cNvPr>
          <p:cNvSpPr>
            <a:spLocks noGrp="1"/>
          </p:cNvSpPr>
          <p:nvPr>
            <p:ph type="title"/>
          </p:nvPr>
        </p:nvSpPr>
        <p:spPr/>
        <p:txBody>
          <a:bodyPr>
            <a:noAutofit/>
          </a:bodyPr>
          <a:lstStyle/>
          <a:p>
            <a:r>
              <a:rPr lang="en-US" sz="2800" b="1" u="sng" dirty="0">
                <a:ea typeface="+mj-lt"/>
                <a:cs typeface="+mj-lt"/>
              </a:rPr>
              <a:t>Required Training for Working with Laboratory Animals </a:t>
            </a:r>
            <a:endParaRPr lang="en-US" sz="2800" b="1" u="sng" dirty="0"/>
          </a:p>
        </p:txBody>
      </p:sp>
      <p:sp>
        <p:nvSpPr>
          <p:cNvPr id="3" name="Content Placeholder 2">
            <a:extLst>
              <a:ext uri="{FF2B5EF4-FFF2-40B4-BE49-F238E27FC236}">
                <a16:creationId xmlns:a16="http://schemas.microsoft.com/office/drawing/2014/main" id="{EAF85F3B-ABE5-FAD9-0FFB-647AB25FE1C5}"/>
              </a:ext>
            </a:extLst>
          </p:cNvPr>
          <p:cNvSpPr>
            <a:spLocks noGrp="1"/>
          </p:cNvSpPr>
          <p:nvPr>
            <p:ph idx="1"/>
          </p:nvPr>
        </p:nvSpPr>
        <p:spPr/>
        <p:txBody>
          <a:bodyPr vert="horz" lIns="68580" tIns="34290" rIns="68580" bIns="34290" rtlCol="0" anchor="t">
            <a:normAutofit fontScale="70000" lnSpcReduction="20000"/>
          </a:bodyPr>
          <a:lstStyle/>
          <a:p>
            <a:pPr marL="0" indent="0" algn="ctr">
              <a:buNone/>
            </a:pPr>
            <a:r>
              <a:rPr lang="en-US" sz="1400" dirty="0">
                <a:latin typeface="+mj-lt"/>
              </a:rPr>
              <a:t>All investigators and key personnel who participate in the design and/or the conduct of animal use research must be appropriately trained in the care and humane use of animal subjects.</a:t>
            </a:r>
          </a:p>
          <a:p>
            <a:pPr marL="0" indent="0" algn="ctr">
              <a:buNone/>
            </a:pPr>
            <a:endParaRPr lang="en-US" sz="1400" dirty="0">
              <a:latin typeface="+mj-lt"/>
            </a:endParaRPr>
          </a:p>
          <a:p>
            <a:pPr marL="0" indent="0" algn="ctr">
              <a:buNone/>
            </a:pPr>
            <a:r>
              <a:rPr lang="en-US" sz="1400" dirty="0"/>
              <a:t>In person Animal Research Orientation Training with the Attending Veterinarian is Required</a:t>
            </a:r>
          </a:p>
          <a:p>
            <a:pPr marL="0" indent="0" algn="ctr">
              <a:buNone/>
            </a:pPr>
            <a:endParaRPr lang="en-US" sz="1400" dirty="0">
              <a:latin typeface="+mj-lt"/>
            </a:endParaRPr>
          </a:p>
          <a:p>
            <a:pPr marL="0" indent="0" algn="ctr">
              <a:buNone/>
            </a:pPr>
            <a:r>
              <a:rPr lang="en-US" sz="1400" dirty="0">
                <a:latin typeface="+mj-lt"/>
              </a:rPr>
              <a:t>Required Online training is administered through CITI: </a:t>
            </a:r>
            <a:r>
              <a:rPr lang="en-US" sz="1400" dirty="0">
                <a:latin typeface="+mj-lt"/>
                <a:hlinkClick r:id="rId3"/>
              </a:rPr>
              <a:t>https://www.citiprogram.org/</a:t>
            </a:r>
            <a:endParaRPr lang="en-US" sz="1400" dirty="0">
              <a:latin typeface="+mj-lt"/>
            </a:endParaRPr>
          </a:p>
          <a:p>
            <a:pPr marL="0" indent="0" algn="ctr">
              <a:buNone/>
            </a:pPr>
            <a:endParaRPr lang="en-US" sz="1400" dirty="0">
              <a:latin typeface="+mj-lt"/>
            </a:endParaRPr>
          </a:p>
          <a:p>
            <a:r>
              <a:rPr lang="en-US" sz="1400" dirty="0">
                <a:latin typeface="+mj-lt"/>
              </a:rPr>
              <a:t>Investigator staff and researcher training (Working with the IACUC)</a:t>
            </a:r>
          </a:p>
          <a:p>
            <a:r>
              <a:rPr lang="en-US" sz="1400" dirty="0">
                <a:latin typeface="+mj-lt"/>
              </a:rPr>
              <a:t>Animal Biosafety </a:t>
            </a:r>
          </a:p>
          <a:p>
            <a:r>
              <a:rPr lang="en-US" sz="1400" dirty="0">
                <a:latin typeface="+mj-lt"/>
              </a:rPr>
              <a:t>Lab Animal Welfare Courses (these are listed by the type of animal you will be working with)</a:t>
            </a:r>
          </a:p>
          <a:p>
            <a:pPr lvl="1">
              <a:lnSpc>
                <a:spcPct val="120000"/>
              </a:lnSpc>
            </a:pPr>
            <a:r>
              <a:rPr lang="en-US" sz="1300" dirty="0">
                <a:latin typeface="+mj-lt"/>
              </a:rPr>
              <a:t>I work with frogs, toads or other amphibians.</a:t>
            </a:r>
          </a:p>
          <a:p>
            <a:pPr lvl="1">
              <a:lnSpc>
                <a:spcPct val="120000"/>
              </a:lnSpc>
            </a:pPr>
            <a:r>
              <a:rPr lang="en-US" sz="1300" dirty="0">
                <a:latin typeface="+mj-lt"/>
              </a:rPr>
              <a:t>I work with mice.</a:t>
            </a:r>
          </a:p>
          <a:p>
            <a:pPr lvl="1">
              <a:lnSpc>
                <a:spcPct val="120000"/>
              </a:lnSpc>
            </a:pPr>
            <a:r>
              <a:rPr lang="en-US" sz="1300" dirty="0">
                <a:latin typeface="+mj-lt"/>
              </a:rPr>
              <a:t>I work with rats.</a:t>
            </a:r>
          </a:p>
          <a:p>
            <a:pPr lvl="1">
              <a:lnSpc>
                <a:spcPct val="120000"/>
              </a:lnSpc>
            </a:pPr>
            <a:r>
              <a:rPr lang="en-US" sz="1300" dirty="0">
                <a:latin typeface="+mj-lt"/>
              </a:rPr>
              <a:t>I work with zebrafish.</a:t>
            </a:r>
          </a:p>
          <a:p>
            <a:pPr lvl="1">
              <a:lnSpc>
                <a:spcPct val="120000"/>
              </a:lnSpc>
            </a:pPr>
            <a:r>
              <a:rPr lang="en-US" sz="1300" dirty="0">
                <a:latin typeface="+mj-lt"/>
              </a:rPr>
              <a:t>I work with wildlife in the field or in captivity</a:t>
            </a:r>
          </a:p>
          <a:p>
            <a:pPr marL="0" indent="0">
              <a:buNone/>
            </a:pPr>
            <a:endParaRPr lang="en-US" sz="1400" dirty="0">
              <a:latin typeface="+mj-lt"/>
            </a:endParaRPr>
          </a:p>
          <a:p>
            <a:pPr marL="0" indent="0" algn="ctr">
              <a:buNone/>
            </a:pPr>
            <a:r>
              <a:rPr lang="en-US" sz="1400" dirty="0">
                <a:latin typeface="+mj-lt"/>
              </a:rPr>
              <a:t>Additional guidance and instructions for accessing training can be found here: </a:t>
            </a:r>
          </a:p>
          <a:p>
            <a:pPr marL="0" indent="0" algn="ctr">
              <a:buNone/>
            </a:pPr>
            <a:r>
              <a:rPr lang="en-US" sz="1400" dirty="0">
                <a:latin typeface="+mj-lt"/>
                <a:hlinkClick r:id="rId4"/>
              </a:rPr>
              <a:t>https://research.umbc.edu/animal-care-and-use-training/</a:t>
            </a:r>
            <a:r>
              <a:rPr lang="en-US" sz="1400" dirty="0">
                <a:latin typeface="+mj-lt"/>
              </a:rPr>
              <a:t> </a:t>
            </a:r>
            <a:endParaRPr lang="en-US" sz="1400" dirty="0"/>
          </a:p>
        </p:txBody>
      </p:sp>
    </p:spTree>
    <p:extLst>
      <p:ext uri="{BB962C8B-B14F-4D97-AF65-F5344CB8AC3E}">
        <p14:creationId xmlns:p14="http://schemas.microsoft.com/office/powerpoint/2010/main" val="288359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43969-7F3D-14DA-E100-5F0D388BC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FED12-2F18-0862-E701-0A4503AB4ABB}"/>
              </a:ext>
            </a:extLst>
          </p:cNvPr>
          <p:cNvSpPr>
            <a:spLocks noGrp="1"/>
          </p:cNvSpPr>
          <p:nvPr>
            <p:ph type="title"/>
          </p:nvPr>
        </p:nvSpPr>
        <p:spPr/>
        <p:txBody>
          <a:bodyPr>
            <a:noAutofit/>
          </a:bodyPr>
          <a:lstStyle/>
          <a:p>
            <a:r>
              <a:rPr lang="en-US" sz="2800" b="1" u="sng" dirty="0">
                <a:ea typeface="+mj-lt"/>
                <a:cs typeface="+mj-lt"/>
              </a:rPr>
              <a:t>What is an Institutional Review Board (IRB)?</a:t>
            </a:r>
            <a:endParaRPr lang="en-US" sz="2800" b="1" u="sng" dirty="0"/>
          </a:p>
        </p:txBody>
      </p:sp>
      <p:sp>
        <p:nvSpPr>
          <p:cNvPr id="3" name="Content Placeholder 2">
            <a:extLst>
              <a:ext uri="{FF2B5EF4-FFF2-40B4-BE49-F238E27FC236}">
                <a16:creationId xmlns:a16="http://schemas.microsoft.com/office/drawing/2014/main" id="{7D55AB01-713B-C72D-F7C9-276A8BF5642D}"/>
              </a:ext>
            </a:extLst>
          </p:cNvPr>
          <p:cNvSpPr>
            <a:spLocks noGrp="1"/>
          </p:cNvSpPr>
          <p:nvPr>
            <p:ph idx="1"/>
          </p:nvPr>
        </p:nvSpPr>
        <p:spPr>
          <a:xfrm>
            <a:off x="457200" y="1428206"/>
            <a:ext cx="8229600" cy="3166417"/>
          </a:xfrm>
        </p:spPr>
        <p:txBody>
          <a:bodyPr vert="horz" lIns="68580" tIns="34290" rIns="68580" bIns="34290" rtlCol="0" anchor="t">
            <a:normAutofit fontScale="25000" lnSpcReduction="20000"/>
          </a:bodyPr>
          <a:lstStyle/>
          <a:p>
            <a:pPr marL="0" indent="0">
              <a:buNone/>
            </a:pPr>
            <a:r>
              <a:rPr lang="en-US" sz="4800" b="1" dirty="0">
                <a:cs typeface="Calibri"/>
              </a:rPr>
              <a:t>Institutional Review Boards, or IRBs, review research studies to ensure that they comply with applicable regulations, meet commonly accepted ethical standards, follow institutional policies, and adequately protect research participants.</a:t>
            </a:r>
          </a:p>
          <a:p>
            <a:pPr marL="0" indent="0">
              <a:buNone/>
            </a:pPr>
            <a:endParaRPr lang="en-US" sz="4400" dirty="0">
              <a:cs typeface="Calibri"/>
            </a:endParaRPr>
          </a:p>
          <a:p>
            <a:pPr marL="0" indent="0">
              <a:buNone/>
            </a:pPr>
            <a:r>
              <a:rPr lang="en-US" sz="4400" dirty="0">
                <a:cs typeface="Calibri"/>
              </a:rPr>
              <a:t>The IRB functions assure that:</a:t>
            </a:r>
          </a:p>
          <a:p>
            <a:pPr lvl="1">
              <a:buFont typeface="Arial" panose="020B0604020202020204" pitchFamily="34" charset="0"/>
              <a:buChar char="•"/>
            </a:pPr>
            <a:r>
              <a:rPr lang="en-US" sz="4400" dirty="0">
                <a:cs typeface="Calibri"/>
              </a:rPr>
              <a:t>Risks to subjects are minimized and reasonable in relation to anticipated benefits</a:t>
            </a:r>
          </a:p>
          <a:p>
            <a:pPr lvl="1">
              <a:buFont typeface="Arial" panose="020B0604020202020204" pitchFamily="34" charset="0"/>
              <a:buChar char="•"/>
            </a:pPr>
            <a:r>
              <a:rPr lang="en-US" sz="4400" dirty="0">
                <a:cs typeface="Calibri"/>
              </a:rPr>
              <a:t>Privacy and confidentiality of subjects is maintained by the research team</a:t>
            </a:r>
          </a:p>
          <a:p>
            <a:pPr lvl="1">
              <a:buFont typeface="Arial" panose="020B0604020202020204" pitchFamily="34" charset="0"/>
              <a:buChar char="•"/>
            </a:pPr>
            <a:r>
              <a:rPr lang="en-US" sz="4400" dirty="0">
                <a:cs typeface="Calibri"/>
              </a:rPr>
              <a:t>Promote excellence in the conduct of research</a:t>
            </a:r>
          </a:p>
          <a:p>
            <a:pPr marL="457200" lvl="1" indent="0">
              <a:buNone/>
            </a:pPr>
            <a:endParaRPr lang="en-US" sz="4400" dirty="0">
              <a:cs typeface="Calibri"/>
            </a:endParaRPr>
          </a:p>
          <a:p>
            <a:endParaRPr lang="en-US" sz="4400" dirty="0">
              <a:cs typeface="Calibri"/>
            </a:endParaRPr>
          </a:p>
          <a:p>
            <a:pPr marL="0" indent="0">
              <a:buNone/>
            </a:pPr>
            <a:r>
              <a:rPr lang="en-US" sz="4400" b="1" u="sng" dirty="0">
                <a:cs typeface="Calibri"/>
              </a:rPr>
              <a:t>IRB Membership:</a:t>
            </a:r>
          </a:p>
          <a:p>
            <a:pPr marL="0" indent="0">
              <a:buNone/>
            </a:pPr>
            <a:r>
              <a:rPr lang="en-US" sz="4400" dirty="0">
                <a:cs typeface="Calibri"/>
              </a:rPr>
              <a:t>The IRB, as a group, must be sufficiently qualified through the experience, expertise, and diversity of its members to be able to review the research activities commonly conducted by the institution. Relevant considerations may include training and education, race, gender, cultural background, and sensitivity to community attitudes. </a:t>
            </a:r>
          </a:p>
          <a:p>
            <a:pPr marL="0" indent="0">
              <a:buNone/>
            </a:pPr>
            <a:endParaRPr lang="en-US" sz="4400" dirty="0">
              <a:cs typeface="Calibri"/>
            </a:endParaRPr>
          </a:p>
          <a:p>
            <a:pPr marL="0" indent="0">
              <a:buNone/>
            </a:pPr>
            <a:r>
              <a:rPr lang="en-US" sz="4400" dirty="0">
                <a:cs typeface="Calibri"/>
              </a:rPr>
              <a:t>The IRB must be comprised of at least 5 individuals with diverse backgrounds including</a:t>
            </a:r>
          </a:p>
          <a:p>
            <a:pPr lvl="1">
              <a:buFont typeface="Arial" panose="020B0604020202020204" pitchFamily="34" charset="0"/>
              <a:buChar char="•"/>
            </a:pPr>
            <a:r>
              <a:rPr lang="en-US" sz="4400" dirty="0">
                <a:cs typeface="Calibri"/>
              </a:rPr>
              <a:t>At least one scientist</a:t>
            </a:r>
          </a:p>
          <a:p>
            <a:pPr lvl="1">
              <a:buFont typeface="Arial" panose="020B0604020202020204" pitchFamily="34" charset="0"/>
              <a:buChar char="•"/>
            </a:pPr>
            <a:r>
              <a:rPr lang="en-US" sz="4400" dirty="0">
                <a:cs typeface="Calibri"/>
              </a:rPr>
              <a:t>At least one non-scientist</a:t>
            </a:r>
          </a:p>
          <a:p>
            <a:pPr lvl="1">
              <a:buFont typeface="Arial" panose="020B0604020202020204" pitchFamily="34" charset="0"/>
              <a:buChar char="•"/>
            </a:pPr>
            <a:r>
              <a:rPr lang="en-US" sz="4400" dirty="0">
                <a:cs typeface="Calibri"/>
              </a:rPr>
              <a:t>One member who is not otherwise affiliated with UMBC (a community member)</a:t>
            </a:r>
          </a:p>
          <a:p>
            <a:pPr lvl="1"/>
            <a:endParaRPr lang="en-US" sz="4800"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112221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8D1E15-2498-4C5D-84D7-E1A0757475EB}"/>
              </a:ext>
            </a:extLst>
          </p:cNvPr>
          <p:cNvSpPr/>
          <p:nvPr/>
        </p:nvSpPr>
        <p:spPr>
          <a:xfrm>
            <a:off x="8826378" y="3895235"/>
            <a:ext cx="315319" cy="124503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0BEC1-EF35-BAB3-C2F4-C39A61F3E9D7}"/>
              </a:ext>
            </a:extLst>
          </p:cNvPr>
          <p:cNvSpPr>
            <a:spLocks noGrp="1"/>
          </p:cNvSpPr>
          <p:nvPr>
            <p:ph type="title"/>
          </p:nvPr>
        </p:nvSpPr>
        <p:spPr>
          <a:xfrm>
            <a:off x="327369" y="588974"/>
            <a:ext cx="8489263" cy="698219"/>
          </a:xfrm>
        </p:spPr>
        <p:txBody>
          <a:bodyPr/>
          <a:lstStyle/>
          <a:p>
            <a:r>
              <a:rPr lang="en-US" dirty="0">
                <a:solidFill>
                  <a:schemeClr val="tx1"/>
                </a:solidFill>
              </a:rPr>
              <a:t>Why do IRBs Exist? </a:t>
            </a:r>
          </a:p>
        </p:txBody>
      </p:sp>
      <p:sp>
        <p:nvSpPr>
          <p:cNvPr id="34" name="Text Placeholder 33">
            <a:extLst>
              <a:ext uri="{FF2B5EF4-FFF2-40B4-BE49-F238E27FC236}">
                <a16:creationId xmlns:a16="http://schemas.microsoft.com/office/drawing/2014/main" id="{69E5FFD3-F65E-BE06-4FE1-91AACD4B60E6}"/>
              </a:ext>
            </a:extLst>
          </p:cNvPr>
          <p:cNvSpPr>
            <a:spLocks noGrp="1"/>
          </p:cNvSpPr>
          <p:nvPr>
            <p:ph type="body" sz="quarter" idx="11"/>
          </p:nvPr>
        </p:nvSpPr>
        <p:spPr/>
        <p:txBody>
          <a:bodyPr/>
          <a:lstStyle/>
          <a:p>
            <a:r>
              <a:rPr lang="en-US" sz="1600" dirty="0">
                <a:solidFill>
                  <a:schemeClr val="tx1"/>
                </a:solidFill>
              </a:rPr>
              <a:t>1932-1972</a:t>
            </a:r>
          </a:p>
        </p:txBody>
      </p:sp>
      <p:sp>
        <p:nvSpPr>
          <p:cNvPr id="35" name="Text Placeholder 34">
            <a:extLst>
              <a:ext uri="{FF2B5EF4-FFF2-40B4-BE49-F238E27FC236}">
                <a16:creationId xmlns:a16="http://schemas.microsoft.com/office/drawing/2014/main" id="{409E85C6-B199-D5DD-3ADA-6F246660BE51}"/>
              </a:ext>
            </a:extLst>
          </p:cNvPr>
          <p:cNvSpPr>
            <a:spLocks noGrp="1"/>
          </p:cNvSpPr>
          <p:nvPr>
            <p:ph type="body" sz="quarter" idx="12"/>
          </p:nvPr>
        </p:nvSpPr>
        <p:spPr/>
        <p:txBody>
          <a:bodyPr/>
          <a:lstStyle/>
          <a:p>
            <a:r>
              <a:rPr lang="en-US" sz="1600" dirty="0">
                <a:solidFill>
                  <a:schemeClr val="tx1"/>
                </a:solidFill>
              </a:rPr>
              <a:t>1942-1945</a:t>
            </a:r>
          </a:p>
        </p:txBody>
      </p:sp>
      <p:sp>
        <p:nvSpPr>
          <p:cNvPr id="36" name="Text Placeholder 35">
            <a:extLst>
              <a:ext uri="{FF2B5EF4-FFF2-40B4-BE49-F238E27FC236}">
                <a16:creationId xmlns:a16="http://schemas.microsoft.com/office/drawing/2014/main" id="{FC7D97C1-4AF2-8B03-9557-8476E034F2CD}"/>
              </a:ext>
            </a:extLst>
          </p:cNvPr>
          <p:cNvSpPr>
            <a:spLocks noGrp="1"/>
          </p:cNvSpPr>
          <p:nvPr>
            <p:ph type="body" sz="quarter" idx="13"/>
          </p:nvPr>
        </p:nvSpPr>
        <p:spPr/>
        <p:txBody>
          <a:bodyPr/>
          <a:lstStyle/>
          <a:p>
            <a:r>
              <a:rPr lang="en-US" sz="1600" dirty="0">
                <a:solidFill>
                  <a:schemeClr val="tx1"/>
                </a:solidFill>
              </a:rPr>
              <a:t>1947</a:t>
            </a:r>
          </a:p>
        </p:txBody>
      </p:sp>
      <p:sp>
        <p:nvSpPr>
          <p:cNvPr id="37" name="Text Placeholder 36">
            <a:extLst>
              <a:ext uri="{FF2B5EF4-FFF2-40B4-BE49-F238E27FC236}">
                <a16:creationId xmlns:a16="http://schemas.microsoft.com/office/drawing/2014/main" id="{E5C5B12D-A7CA-E406-05E8-E632F4B6EE6A}"/>
              </a:ext>
            </a:extLst>
          </p:cNvPr>
          <p:cNvSpPr>
            <a:spLocks noGrp="1"/>
          </p:cNvSpPr>
          <p:nvPr>
            <p:ph type="body" sz="quarter" idx="14"/>
          </p:nvPr>
        </p:nvSpPr>
        <p:spPr/>
        <p:txBody>
          <a:bodyPr/>
          <a:lstStyle/>
          <a:p>
            <a:r>
              <a:rPr lang="en-US" sz="1600" dirty="0">
                <a:solidFill>
                  <a:schemeClr val="tx1"/>
                </a:solidFill>
              </a:rPr>
              <a:t>1964</a:t>
            </a:r>
          </a:p>
        </p:txBody>
      </p:sp>
      <p:sp>
        <p:nvSpPr>
          <p:cNvPr id="38" name="Text Placeholder 37">
            <a:extLst>
              <a:ext uri="{FF2B5EF4-FFF2-40B4-BE49-F238E27FC236}">
                <a16:creationId xmlns:a16="http://schemas.microsoft.com/office/drawing/2014/main" id="{38D954EA-FDF0-BD67-5BCA-C4E6C0570258}"/>
              </a:ext>
            </a:extLst>
          </p:cNvPr>
          <p:cNvSpPr>
            <a:spLocks noGrp="1"/>
          </p:cNvSpPr>
          <p:nvPr>
            <p:ph type="body" sz="quarter" idx="15"/>
          </p:nvPr>
        </p:nvSpPr>
        <p:spPr/>
        <p:txBody>
          <a:bodyPr/>
          <a:lstStyle/>
          <a:p>
            <a:r>
              <a:rPr lang="en-US" sz="1600" dirty="0">
                <a:solidFill>
                  <a:schemeClr val="tx1"/>
                </a:solidFill>
              </a:rPr>
              <a:t>1974</a:t>
            </a:r>
          </a:p>
        </p:txBody>
      </p:sp>
      <p:sp>
        <p:nvSpPr>
          <p:cNvPr id="39" name="Text Placeholder 38">
            <a:extLst>
              <a:ext uri="{FF2B5EF4-FFF2-40B4-BE49-F238E27FC236}">
                <a16:creationId xmlns:a16="http://schemas.microsoft.com/office/drawing/2014/main" id="{74C027FF-4375-34D1-DD2D-077A5E5048B8}"/>
              </a:ext>
            </a:extLst>
          </p:cNvPr>
          <p:cNvSpPr>
            <a:spLocks noGrp="1"/>
          </p:cNvSpPr>
          <p:nvPr>
            <p:ph type="body" sz="quarter" idx="16"/>
          </p:nvPr>
        </p:nvSpPr>
        <p:spPr/>
        <p:txBody>
          <a:bodyPr/>
          <a:lstStyle/>
          <a:p>
            <a:r>
              <a:rPr lang="en-US" sz="1600" dirty="0">
                <a:solidFill>
                  <a:schemeClr val="tx1"/>
                </a:solidFill>
              </a:rPr>
              <a:t>1979</a:t>
            </a:r>
          </a:p>
        </p:txBody>
      </p:sp>
      <p:sp>
        <p:nvSpPr>
          <p:cNvPr id="40" name="Text Placeholder 39">
            <a:extLst>
              <a:ext uri="{FF2B5EF4-FFF2-40B4-BE49-F238E27FC236}">
                <a16:creationId xmlns:a16="http://schemas.microsoft.com/office/drawing/2014/main" id="{861CCC4A-ABB1-E5C2-9E12-46F7917BF1A3}"/>
              </a:ext>
            </a:extLst>
          </p:cNvPr>
          <p:cNvSpPr>
            <a:spLocks noGrp="1"/>
          </p:cNvSpPr>
          <p:nvPr>
            <p:ph type="body" sz="quarter" idx="17"/>
          </p:nvPr>
        </p:nvSpPr>
        <p:spPr/>
        <p:txBody>
          <a:bodyPr/>
          <a:lstStyle/>
          <a:p>
            <a:r>
              <a:rPr lang="en-US" sz="1200" dirty="0">
                <a:solidFill>
                  <a:schemeClr val="tx1"/>
                </a:solidFill>
              </a:rPr>
              <a:t>1991-Present</a:t>
            </a:r>
          </a:p>
        </p:txBody>
      </p:sp>
      <p:sp>
        <p:nvSpPr>
          <p:cNvPr id="41" name="Text Placeholder 40">
            <a:extLst>
              <a:ext uri="{FF2B5EF4-FFF2-40B4-BE49-F238E27FC236}">
                <a16:creationId xmlns:a16="http://schemas.microsoft.com/office/drawing/2014/main" id="{3804AD15-D323-4A41-5731-8AF7C9BD3C5F}"/>
              </a:ext>
            </a:extLst>
          </p:cNvPr>
          <p:cNvSpPr>
            <a:spLocks noGrp="1"/>
          </p:cNvSpPr>
          <p:nvPr>
            <p:ph type="body" sz="quarter" idx="18"/>
          </p:nvPr>
        </p:nvSpPr>
        <p:spPr/>
        <p:txBody>
          <a:bodyPr/>
          <a:lstStyle/>
          <a:p>
            <a:r>
              <a:rPr lang="en-US" dirty="0">
                <a:solidFill>
                  <a:schemeClr val="tx1"/>
                </a:solidFill>
              </a:rPr>
              <a:t>Tuskegee Syphilis Experiment</a:t>
            </a:r>
          </a:p>
        </p:txBody>
      </p:sp>
      <p:sp>
        <p:nvSpPr>
          <p:cNvPr id="42" name="Text Placeholder 41">
            <a:extLst>
              <a:ext uri="{FF2B5EF4-FFF2-40B4-BE49-F238E27FC236}">
                <a16:creationId xmlns:a16="http://schemas.microsoft.com/office/drawing/2014/main" id="{60C2C10E-A9DF-0A88-FD06-AAED373E6F7B}"/>
              </a:ext>
            </a:extLst>
          </p:cNvPr>
          <p:cNvSpPr>
            <a:spLocks noGrp="1"/>
          </p:cNvSpPr>
          <p:nvPr>
            <p:ph type="body" sz="quarter" idx="19"/>
          </p:nvPr>
        </p:nvSpPr>
        <p:spPr/>
        <p:txBody>
          <a:bodyPr/>
          <a:lstStyle/>
          <a:p>
            <a:r>
              <a:rPr lang="en-US" dirty="0">
                <a:solidFill>
                  <a:schemeClr val="tx1"/>
                </a:solidFill>
              </a:rPr>
              <a:t>Nazi </a:t>
            </a:r>
          </a:p>
          <a:p>
            <a:r>
              <a:rPr lang="en-US" dirty="0">
                <a:solidFill>
                  <a:schemeClr val="tx1"/>
                </a:solidFill>
              </a:rPr>
              <a:t>Medical Experiments</a:t>
            </a:r>
          </a:p>
        </p:txBody>
      </p:sp>
      <p:sp>
        <p:nvSpPr>
          <p:cNvPr id="43" name="Text Placeholder 42">
            <a:extLst>
              <a:ext uri="{FF2B5EF4-FFF2-40B4-BE49-F238E27FC236}">
                <a16:creationId xmlns:a16="http://schemas.microsoft.com/office/drawing/2014/main" id="{B7BF25EF-B67F-5512-2328-DB7E1F24D297}"/>
              </a:ext>
            </a:extLst>
          </p:cNvPr>
          <p:cNvSpPr>
            <a:spLocks noGrp="1"/>
          </p:cNvSpPr>
          <p:nvPr>
            <p:ph type="body" sz="quarter" idx="20"/>
          </p:nvPr>
        </p:nvSpPr>
        <p:spPr/>
        <p:txBody>
          <a:bodyPr/>
          <a:lstStyle/>
          <a:p>
            <a:r>
              <a:rPr lang="en-US" dirty="0">
                <a:solidFill>
                  <a:schemeClr val="tx1"/>
                </a:solidFill>
              </a:rPr>
              <a:t>Nuremberg Code</a:t>
            </a:r>
          </a:p>
        </p:txBody>
      </p:sp>
      <p:sp>
        <p:nvSpPr>
          <p:cNvPr id="44" name="Text Placeholder 43">
            <a:extLst>
              <a:ext uri="{FF2B5EF4-FFF2-40B4-BE49-F238E27FC236}">
                <a16:creationId xmlns:a16="http://schemas.microsoft.com/office/drawing/2014/main" id="{C2622665-16C0-EF64-AD73-916BC43A15FF}"/>
              </a:ext>
            </a:extLst>
          </p:cNvPr>
          <p:cNvSpPr>
            <a:spLocks noGrp="1"/>
          </p:cNvSpPr>
          <p:nvPr>
            <p:ph type="body" sz="quarter" idx="21"/>
          </p:nvPr>
        </p:nvSpPr>
        <p:spPr/>
        <p:txBody>
          <a:bodyPr/>
          <a:lstStyle/>
          <a:p>
            <a:r>
              <a:rPr lang="en-US" dirty="0">
                <a:solidFill>
                  <a:schemeClr val="tx1"/>
                </a:solidFill>
              </a:rPr>
              <a:t>Declaration of </a:t>
            </a:r>
          </a:p>
          <a:p>
            <a:r>
              <a:rPr lang="en-US" dirty="0">
                <a:solidFill>
                  <a:schemeClr val="tx1"/>
                </a:solidFill>
              </a:rPr>
              <a:t>Helsinki</a:t>
            </a:r>
          </a:p>
        </p:txBody>
      </p:sp>
      <p:sp>
        <p:nvSpPr>
          <p:cNvPr id="45" name="Text Placeholder 44">
            <a:extLst>
              <a:ext uri="{FF2B5EF4-FFF2-40B4-BE49-F238E27FC236}">
                <a16:creationId xmlns:a16="http://schemas.microsoft.com/office/drawing/2014/main" id="{2EEB00CC-5AF8-6E44-9C8D-A4E813DE944B}"/>
              </a:ext>
            </a:extLst>
          </p:cNvPr>
          <p:cNvSpPr>
            <a:spLocks noGrp="1"/>
          </p:cNvSpPr>
          <p:nvPr>
            <p:ph type="body" sz="quarter" idx="22"/>
          </p:nvPr>
        </p:nvSpPr>
        <p:spPr/>
        <p:txBody>
          <a:bodyPr/>
          <a:lstStyle/>
          <a:p>
            <a:r>
              <a:rPr lang="en-US" dirty="0">
                <a:solidFill>
                  <a:schemeClr val="tx1"/>
                </a:solidFill>
              </a:rPr>
              <a:t>National Research Act/OHRP</a:t>
            </a:r>
          </a:p>
        </p:txBody>
      </p:sp>
      <p:sp>
        <p:nvSpPr>
          <p:cNvPr id="46" name="Text Placeholder 45">
            <a:extLst>
              <a:ext uri="{FF2B5EF4-FFF2-40B4-BE49-F238E27FC236}">
                <a16:creationId xmlns:a16="http://schemas.microsoft.com/office/drawing/2014/main" id="{6BAA97DC-29BB-9EAF-3CDC-E19A17C2B596}"/>
              </a:ext>
            </a:extLst>
          </p:cNvPr>
          <p:cNvSpPr>
            <a:spLocks noGrp="1"/>
          </p:cNvSpPr>
          <p:nvPr>
            <p:ph type="body" sz="quarter" idx="23"/>
          </p:nvPr>
        </p:nvSpPr>
        <p:spPr/>
        <p:txBody>
          <a:bodyPr/>
          <a:lstStyle/>
          <a:p>
            <a:r>
              <a:rPr lang="en-US" dirty="0">
                <a:solidFill>
                  <a:schemeClr val="tx1"/>
                </a:solidFill>
              </a:rPr>
              <a:t>Belmont Report</a:t>
            </a:r>
          </a:p>
        </p:txBody>
      </p:sp>
      <p:sp>
        <p:nvSpPr>
          <p:cNvPr id="47" name="Text Placeholder 46">
            <a:extLst>
              <a:ext uri="{FF2B5EF4-FFF2-40B4-BE49-F238E27FC236}">
                <a16:creationId xmlns:a16="http://schemas.microsoft.com/office/drawing/2014/main" id="{0BAEE5F0-A2CE-8A1D-F5DA-2A272C8AFECB}"/>
              </a:ext>
            </a:extLst>
          </p:cNvPr>
          <p:cNvSpPr>
            <a:spLocks noGrp="1"/>
          </p:cNvSpPr>
          <p:nvPr>
            <p:ph type="body" sz="quarter" idx="24"/>
          </p:nvPr>
        </p:nvSpPr>
        <p:spPr/>
        <p:txBody>
          <a:bodyPr/>
          <a:lstStyle/>
          <a:p>
            <a:r>
              <a:rPr lang="en-US" dirty="0">
                <a:solidFill>
                  <a:schemeClr val="tx1"/>
                </a:solidFill>
              </a:rPr>
              <a:t>Common Rule</a:t>
            </a:r>
          </a:p>
          <a:p>
            <a:r>
              <a:rPr lang="en-US" dirty="0">
                <a:solidFill>
                  <a:schemeClr val="tx1"/>
                </a:solidFill>
                <a:hlinkClick r:id="rId3"/>
              </a:rPr>
              <a:t>45 CFR 46</a:t>
            </a:r>
            <a:endParaRPr lang="en-US" dirty="0">
              <a:solidFill>
                <a:schemeClr val="tx1"/>
              </a:solidFill>
            </a:endParaRPr>
          </a:p>
        </p:txBody>
      </p:sp>
      <p:sp>
        <p:nvSpPr>
          <p:cNvPr id="48" name="Text Placeholder 47">
            <a:extLst>
              <a:ext uri="{FF2B5EF4-FFF2-40B4-BE49-F238E27FC236}">
                <a16:creationId xmlns:a16="http://schemas.microsoft.com/office/drawing/2014/main" id="{DD3071A1-5C84-4F98-C92F-D6D09598D858}"/>
              </a:ext>
            </a:extLst>
          </p:cNvPr>
          <p:cNvSpPr>
            <a:spLocks noGrp="1"/>
          </p:cNvSpPr>
          <p:nvPr>
            <p:ph type="body" sz="quarter" idx="25"/>
          </p:nvPr>
        </p:nvSpPr>
        <p:spPr/>
        <p:txBody>
          <a:bodyPr/>
          <a:lstStyle/>
          <a:p>
            <a:pPr lvl="0"/>
            <a:r>
              <a:rPr lang="en-US" sz="600" dirty="0">
                <a:solidFill>
                  <a:schemeClr val="tx1"/>
                </a:solidFill>
              </a:rPr>
              <a:t>Sponsored by the US Dept of Health, Education and Welfare, investigated the effects of untreated syphilis in 400 African American men. Subjects were not informed they were in an experiment, and were instead told they were being treated for “Bad Blood” </a:t>
            </a:r>
          </a:p>
        </p:txBody>
      </p:sp>
      <p:sp>
        <p:nvSpPr>
          <p:cNvPr id="49" name="Text Placeholder 48">
            <a:extLst>
              <a:ext uri="{FF2B5EF4-FFF2-40B4-BE49-F238E27FC236}">
                <a16:creationId xmlns:a16="http://schemas.microsoft.com/office/drawing/2014/main" id="{B467735C-B175-F6AB-DCAA-503500275376}"/>
              </a:ext>
            </a:extLst>
          </p:cNvPr>
          <p:cNvSpPr>
            <a:spLocks noGrp="1"/>
          </p:cNvSpPr>
          <p:nvPr>
            <p:ph type="body" sz="quarter" idx="26"/>
          </p:nvPr>
        </p:nvSpPr>
        <p:spPr/>
        <p:txBody>
          <a:bodyPr/>
          <a:lstStyle/>
          <a:p>
            <a:r>
              <a:rPr lang="en-US" sz="600" dirty="0">
                <a:solidFill>
                  <a:schemeClr val="tx1"/>
                </a:solidFill>
              </a:rPr>
              <a:t>German scientists conducted series of medical experiments on prisoners by Nazi Germany in its concentration camps. </a:t>
            </a:r>
          </a:p>
        </p:txBody>
      </p:sp>
      <p:sp>
        <p:nvSpPr>
          <p:cNvPr id="50" name="Text Placeholder 49">
            <a:extLst>
              <a:ext uri="{FF2B5EF4-FFF2-40B4-BE49-F238E27FC236}">
                <a16:creationId xmlns:a16="http://schemas.microsoft.com/office/drawing/2014/main" id="{8A77660C-38AC-71B1-1D17-BB3A9EFB43C6}"/>
              </a:ext>
            </a:extLst>
          </p:cNvPr>
          <p:cNvSpPr>
            <a:spLocks noGrp="1"/>
          </p:cNvSpPr>
          <p:nvPr>
            <p:ph type="body" sz="quarter" idx="27"/>
          </p:nvPr>
        </p:nvSpPr>
        <p:spPr/>
        <p:txBody>
          <a:bodyPr/>
          <a:lstStyle/>
          <a:p>
            <a:pPr lvl="0"/>
            <a:r>
              <a:rPr lang="en-US" sz="650" dirty="0">
                <a:solidFill>
                  <a:schemeClr val="tx1"/>
                </a:solidFill>
              </a:rPr>
              <a:t>International code of ethics required experiments to be scientifically necessary, conducted by qualified personnel and documented by informed consent</a:t>
            </a:r>
          </a:p>
        </p:txBody>
      </p:sp>
      <p:sp>
        <p:nvSpPr>
          <p:cNvPr id="51" name="Text Placeholder 50">
            <a:extLst>
              <a:ext uri="{FF2B5EF4-FFF2-40B4-BE49-F238E27FC236}">
                <a16:creationId xmlns:a16="http://schemas.microsoft.com/office/drawing/2014/main" id="{95674948-0FF2-B0F9-2258-771AC96E1D8C}"/>
              </a:ext>
            </a:extLst>
          </p:cNvPr>
          <p:cNvSpPr>
            <a:spLocks noGrp="1"/>
          </p:cNvSpPr>
          <p:nvPr>
            <p:ph type="body" sz="quarter" idx="28"/>
          </p:nvPr>
        </p:nvSpPr>
        <p:spPr/>
        <p:txBody>
          <a:bodyPr/>
          <a:lstStyle/>
          <a:p>
            <a:r>
              <a:rPr lang="en-US" sz="650" dirty="0">
                <a:solidFill>
                  <a:schemeClr val="tx1"/>
                </a:solidFill>
              </a:rPr>
              <a:t>International principles that guide physicians in protecting the safety of human subjects in biomedical research while driving medical progress to help humanity as whole</a:t>
            </a:r>
          </a:p>
        </p:txBody>
      </p:sp>
      <p:sp>
        <p:nvSpPr>
          <p:cNvPr id="52" name="Text Placeholder 51">
            <a:extLst>
              <a:ext uri="{FF2B5EF4-FFF2-40B4-BE49-F238E27FC236}">
                <a16:creationId xmlns:a16="http://schemas.microsoft.com/office/drawing/2014/main" id="{D6240F8C-0E61-26D6-6124-6310C8B20E58}"/>
              </a:ext>
            </a:extLst>
          </p:cNvPr>
          <p:cNvSpPr>
            <a:spLocks noGrp="1"/>
          </p:cNvSpPr>
          <p:nvPr>
            <p:ph type="body" sz="quarter" idx="29"/>
          </p:nvPr>
        </p:nvSpPr>
        <p:spPr/>
        <p:txBody>
          <a:bodyPr/>
          <a:lstStyle/>
          <a:p>
            <a:pPr lvl="0"/>
            <a:r>
              <a:rPr lang="en-US" sz="650" dirty="0">
                <a:solidFill>
                  <a:schemeClr val="tx1"/>
                </a:solidFill>
              </a:rPr>
              <a:t>Regulation for the Protection of Human subjects of Biomedical and Behavioral Research, </a:t>
            </a:r>
            <a:r>
              <a:rPr lang="en-US" sz="650" b="1" dirty="0">
                <a:solidFill>
                  <a:schemeClr val="tx1"/>
                </a:solidFill>
              </a:rPr>
              <a:t>established the role of IRBs</a:t>
            </a:r>
            <a:r>
              <a:rPr lang="en-US" sz="650" dirty="0">
                <a:solidFill>
                  <a:schemeClr val="tx1"/>
                </a:solidFill>
              </a:rPr>
              <a:t>, to protect human subjects in clinical research</a:t>
            </a:r>
          </a:p>
        </p:txBody>
      </p:sp>
      <p:sp>
        <p:nvSpPr>
          <p:cNvPr id="53" name="Text Placeholder 52">
            <a:extLst>
              <a:ext uri="{FF2B5EF4-FFF2-40B4-BE49-F238E27FC236}">
                <a16:creationId xmlns:a16="http://schemas.microsoft.com/office/drawing/2014/main" id="{88369070-5FC0-FFD9-2175-3F867762343D}"/>
              </a:ext>
            </a:extLst>
          </p:cNvPr>
          <p:cNvSpPr>
            <a:spLocks noGrp="1"/>
          </p:cNvSpPr>
          <p:nvPr>
            <p:ph type="body" sz="quarter" idx="30"/>
          </p:nvPr>
        </p:nvSpPr>
        <p:spPr/>
        <p:txBody>
          <a:bodyPr/>
          <a:lstStyle/>
          <a:p>
            <a:r>
              <a:rPr lang="en-US" sz="650" dirty="0">
                <a:solidFill>
                  <a:schemeClr val="tx1"/>
                </a:solidFill>
              </a:rPr>
              <a:t>The national commission of ethical guidelines for the protection of human subjects in clinical research established three core principles: </a:t>
            </a:r>
            <a:r>
              <a:rPr lang="en-US" sz="650" b="1" dirty="0">
                <a:solidFill>
                  <a:schemeClr val="tx1"/>
                </a:solidFill>
              </a:rPr>
              <a:t>respect</a:t>
            </a:r>
            <a:r>
              <a:rPr lang="en-US" sz="650" dirty="0">
                <a:solidFill>
                  <a:schemeClr val="tx1"/>
                </a:solidFill>
              </a:rPr>
              <a:t>, </a:t>
            </a:r>
            <a:r>
              <a:rPr lang="en-US" sz="650" b="1" dirty="0">
                <a:solidFill>
                  <a:schemeClr val="tx1"/>
                </a:solidFill>
              </a:rPr>
              <a:t>beneficence</a:t>
            </a:r>
            <a:r>
              <a:rPr lang="en-US" sz="650" dirty="0">
                <a:solidFill>
                  <a:schemeClr val="tx1"/>
                </a:solidFill>
              </a:rPr>
              <a:t>, and </a:t>
            </a:r>
            <a:r>
              <a:rPr lang="en-US" sz="650" b="1" dirty="0">
                <a:solidFill>
                  <a:schemeClr val="tx1"/>
                </a:solidFill>
              </a:rPr>
              <a:t>justice</a:t>
            </a:r>
          </a:p>
        </p:txBody>
      </p:sp>
      <p:sp>
        <p:nvSpPr>
          <p:cNvPr id="54" name="Text Placeholder 53">
            <a:extLst>
              <a:ext uri="{FF2B5EF4-FFF2-40B4-BE49-F238E27FC236}">
                <a16:creationId xmlns:a16="http://schemas.microsoft.com/office/drawing/2014/main" id="{B0ACC004-5E19-4971-6406-A15FB9B83D24}"/>
              </a:ext>
            </a:extLst>
          </p:cNvPr>
          <p:cNvSpPr>
            <a:spLocks noGrp="1"/>
          </p:cNvSpPr>
          <p:nvPr>
            <p:ph type="body" sz="quarter" idx="31"/>
          </p:nvPr>
        </p:nvSpPr>
        <p:spPr/>
        <p:txBody>
          <a:bodyPr/>
          <a:lstStyle/>
          <a:p>
            <a:pPr lvl="0"/>
            <a:r>
              <a:rPr lang="en-US" sz="650" dirty="0">
                <a:solidFill>
                  <a:schemeClr val="tx1"/>
                </a:solidFill>
              </a:rPr>
              <a:t>Current set of federal regulations that protect human research participants. Modified in 2018. </a:t>
            </a:r>
          </a:p>
        </p:txBody>
      </p:sp>
      <p:pic>
        <p:nvPicPr>
          <p:cNvPr id="92" name="Picture Placeholder 60">
            <a:extLst>
              <a:ext uri="{FF2B5EF4-FFF2-40B4-BE49-F238E27FC236}">
                <a16:creationId xmlns:a16="http://schemas.microsoft.com/office/drawing/2014/main" id="{DFC358AD-29B1-6664-37B3-777409FD39A3}"/>
              </a:ext>
            </a:extLst>
          </p:cNvPr>
          <p:cNvPicPr>
            <a:picLocks noGrp="1" noChangeAspect="1"/>
          </p:cNvPicPr>
          <p:nvPr>
            <p:ph type="pic" sz="quarter" idx="32"/>
          </p:nvPr>
        </p:nvPicPr>
        <p:blipFill rotWithShape="1">
          <a:blip r:embed="rId4"/>
          <a:srcRect l="9206" t="886" r="50974" b="-886"/>
          <a:stretch/>
        </p:blipFill>
        <p:spPr>
          <a:xfrm>
            <a:off x="243238" y="3911355"/>
            <a:ext cx="1137362" cy="1249575"/>
          </a:xfrm>
        </p:spPr>
      </p:pic>
      <p:pic>
        <p:nvPicPr>
          <p:cNvPr id="93" name="Picture Placeholder 60">
            <a:extLst>
              <a:ext uri="{FF2B5EF4-FFF2-40B4-BE49-F238E27FC236}">
                <a16:creationId xmlns:a16="http://schemas.microsoft.com/office/drawing/2014/main" id="{6AE9965E-A5BD-DD57-DC8D-29996B2C086F}"/>
              </a:ext>
            </a:extLst>
          </p:cNvPr>
          <p:cNvPicPr>
            <a:picLocks noGrp="1" noChangeAspect="1"/>
          </p:cNvPicPr>
          <p:nvPr>
            <p:ph type="pic" sz="quarter" idx="34"/>
          </p:nvPr>
        </p:nvPicPr>
        <p:blipFill rotWithShape="1">
          <a:blip r:embed="rId5"/>
          <a:srcRect l="37523"/>
          <a:stretch/>
        </p:blipFill>
        <p:spPr>
          <a:xfrm>
            <a:off x="1540036" y="3893925"/>
            <a:ext cx="1085976" cy="1247643"/>
          </a:xfrm>
        </p:spPr>
      </p:pic>
      <p:pic>
        <p:nvPicPr>
          <p:cNvPr id="128" name="Picture Placeholder 127">
            <a:extLst>
              <a:ext uri="{FF2B5EF4-FFF2-40B4-BE49-F238E27FC236}">
                <a16:creationId xmlns:a16="http://schemas.microsoft.com/office/drawing/2014/main" id="{01D933D4-986B-D378-61F0-D306A4E4FD1A}"/>
              </a:ext>
            </a:extLst>
          </p:cNvPr>
          <p:cNvPicPr>
            <a:picLocks noGrp="1" noChangeAspect="1"/>
          </p:cNvPicPr>
          <p:nvPr>
            <p:ph type="pic" sz="quarter" idx="35"/>
          </p:nvPr>
        </p:nvPicPr>
        <p:blipFill rotWithShape="1">
          <a:blip r:embed="rId6"/>
          <a:srcRect l="17745" r="8839"/>
          <a:stretch/>
        </p:blipFill>
        <p:spPr>
          <a:xfrm>
            <a:off x="2763917" y="3900161"/>
            <a:ext cx="1146819" cy="1241407"/>
          </a:xfrm>
        </p:spPr>
      </p:pic>
      <p:pic>
        <p:nvPicPr>
          <p:cNvPr id="129" name="Picture Placeholder 60">
            <a:extLst>
              <a:ext uri="{FF2B5EF4-FFF2-40B4-BE49-F238E27FC236}">
                <a16:creationId xmlns:a16="http://schemas.microsoft.com/office/drawing/2014/main" id="{7BBE4F65-B430-48D1-FDA2-80F722D035A9}"/>
              </a:ext>
            </a:extLst>
          </p:cNvPr>
          <p:cNvPicPr>
            <a:picLocks noGrp="1" noChangeAspect="1"/>
          </p:cNvPicPr>
          <p:nvPr>
            <p:ph type="pic" sz="quarter" idx="36"/>
          </p:nvPr>
        </p:nvPicPr>
        <p:blipFill rotWithShape="1">
          <a:blip r:embed="rId7"/>
          <a:srcRect l="24695" r="18629"/>
          <a:stretch/>
        </p:blipFill>
        <p:spPr>
          <a:xfrm>
            <a:off x="4066877" y="3875643"/>
            <a:ext cx="1085976" cy="1267856"/>
          </a:xfrm>
        </p:spPr>
      </p:pic>
      <p:pic>
        <p:nvPicPr>
          <p:cNvPr id="130" name="Picture Placeholder 60">
            <a:extLst>
              <a:ext uri="{FF2B5EF4-FFF2-40B4-BE49-F238E27FC236}">
                <a16:creationId xmlns:a16="http://schemas.microsoft.com/office/drawing/2014/main" id="{C91B75E7-4969-2616-EF04-BD0952FF1582}"/>
              </a:ext>
            </a:extLst>
          </p:cNvPr>
          <p:cNvPicPr>
            <a:picLocks noGrp="1" noChangeAspect="1"/>
          </p:cNvPicPr>
          <p:nvPr>
            <p:ph type="pic" sz="quarter" idx="37"/>
          </p:nvPr>
        </p:nvPicPr>
        <p:blipFill rotWithShape="1">
          <a:blip r:embed="rId8"/>
          <a:srcRect l="39554"/>
          <a:stretch/>
        </p:blipFill>
        <p:spPr>
          <a:xfrm>
            <a:off x="5317455" y="3869935"/>
            <a:ext cx="1006136" cy="1287387"/>
          </a:xfrm>
        </p:spPr>
      </p:pic>
      <p:pic>
        <p:nvPicPr>
          <p:cNvPr id="131" name="Picture Placeholder 60">
            <a:extLst>
              <a:ext uri="{FF2B5EF4-FFF2-40B4-BE49-F238E27FC236}">
                <a16:creationId xmlns:a16="http://schemas.microsoft.com/office/drawing/2014/main" id="{FE00891C-6EB0-D4B4-099A-4986C5545470}"/>
              </a:ext>
            </a:extLst>
          </p:cNvPr>
          <p:cNvPicPr>
            <a:picLocks noGrp="1" noChangeAspect="1"/>
          </p:cNvPicPr>
          <p:nvPr>
            <p:ph type="pic" sz="quarter" idx="38"/>
          </p:nvPr>
        </p:nvPicPr>
        <p:blipFill>
          <a:blip r:embed="rId9"/>
          <a:stretch>
            <a:fillRect/>
          </a:stretch>
        </p:blipFill>
        <p:spPr>
          <a:xfrm>
            <a:off x="6555351" y="3856112"/>
            <a:ext cx="999039" cy="1287387"/>
          </a:xfrm>
        </p:spPr>
      </p:pic>
      <p:pic>
        <p:nvPicPr>
          <p:cNvPr id="136" name="Picture Placeholder 135">
            <a:extLst>
              <a:ext uri="{FF2B5EF4-FFF2-40B4-BE49-F238E27FC236}">
                <a16:creationId xmlns:a16="http://schemas.microsoft.com/office/drawing/2014/main" id="{52D6E37D-4A60-7A6F-5F48-2F8D12D7993D}"/>
              </a:ext>
            </a:extLst>
          </p:cNvPr>
          <p:cNvPicPr>
            <a:picLocks noGrp="1" noChangeAspect="1"/>
          </p:cNvPicPr>
          <p:nvPr>
            <p:ph type="pic" sz="quarter" idx="33"/>
          </p:nvPr>
        </p:nvPicPr>
        <p:blipFill>
          <a:blip r:embed="rId10"/>
          <a:stretch>
            <a:fillRect/>
          </a:stretch>
        </p:blipFill>
        <p:spPr>
          <a:xfrm>
            <a:off x="7724321" y="3861278"/>
            <a:ext cx="1282446" cy="1282446"/>
          </a:xfrm>
        </p:spPr>
      </p:pic>
      <p:cxnSp>
        <p:nvCxnSpPr>
          <p:cNvPr id="197" name="Straight Connector 196">
            <a:extLst>
              <a:ext uri="{FF2B5EF4-FFF2-40B4-BE49-F238E27FC236}">
                <a16:creationId xmlns:a16="http://schemas.microsoft.com/office/drawing/2014/main" id="{1F381126-271C-1720-6DED-3BE35E703848}"/>
              </a:ext>
              <a:ext uri="{C183D7F6-B498-43B3-948B-1728B52AA6E4}">
                <adec:decorative xmlns:adec="http://schemas.microsoft.com/office/drawing/2017/decorative" val="1"/>
              </a:ext>
            </a:extLst>
          </p:cNvPr>
          <p:cNvCxnSpPr>
            <a:cxnSpLocks/>
          </p:cNvCxnSpPr>
          <p:nvPr/>
        </p:nvCxnSpPr>
        <p:spPr>
          <a:xfrm>
            <a:off x="424622" y="2513364"/>
            <a:ext cx="8332350" cy="0"/>
          </a:xfrm>
          <a:prstGeom prst="line">
            <a:avLst/>
          </a:prstGeom>
          <a:ln w="12700">
            <a:solidFill>
              <a:srgbClr val="FDB414"/>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2D12B516-AE4B-E99D-87BC-5CFB36C71D26}"/>
              </a:ext>
              <a:ext uri="{C183D7F6-B498-43B3-948B-1728B52AA6E4}">
                <adec:decorative xmlns:adec="http://schemas.microsoft.com/office/drawing/2017/decorative" val="1"/>
              </a:ext>
            </a:extLst>
          </p:cNvPr>
          <p:cNvSpPr/>
          <p:nvPr/>
        </p:nvSpPr>
        <p:spPr>
          <a:xfrm>
            <a:off x="366308" y="2457074"/>
            <a:ext cx="121374" cy="121374"/>
          </a:xfrm>
          <a:prstGeom prst="ellipse">
            <a:avLst/>
          </a:prstGeom>
          <a:solidFill>
            <a:srgbClr val="FDB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9" name="Oval 198">
            <a:extLst>
              <a:ext uri="{FF2B5EF4-FFF2-40B4-BE49-F238E27FC236}">
                <a16:creationId xmlns:a16="http://schemas.microsoft.com/office/drawing/2014/main" id="{73AB57EF-D66D-7698-9C70-CA3208C722DE}"/>
              </a:ext>
              <a:ext uri="{C183D7F6-B498-43B3-948B-1728B52AA6E4}">
                <adec:decorative xmlns:adec="http://schemas.microsoft.com/office/drawing/2017/decorative" val="1"/>
              </a:ext>
            </a:extLst>
          </p:cNvPr>
          <p:cNvSpPr/>
          <p:nvPr/>
        </p:nvSpPr>
        <p:spPr>
          <a:xfrm>
            <a:off x="1595227" y="2457074"/>
            <a:ext cx="121374" cy="121374"/>
          </a:xfrm>
          <a:prstGeom prst="ellipse">
            <a:avLst/>
          </a:prstGeom>
          <a:solidFill>
            <a:srgbClr val="FDB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00" name="Oval 199">
            <a:extLst>
              <a:ext uri="{FF2B5EF4-FFF2-40B4-BE49-F238E27FC236}">
                <a16:creationId xmlns:a16="http://schemas.microsoft.com/office/drawing/2014/main" id="{3F8EE38E-93BB-78BF-1C39-81F6D9D0BFFB}"/>
              </a:ext>
              <a:ext uri="{C183D7F6-B498-43B3-948B-1728B52AA6E4}">
                <adec:decorative xmlns:adec="http://schemas.microsoft.com/office/drawing/2017/decorative" val="1"/>
              </a:ext>
            </a:extLst>
          </p:cNvPr>
          <p:cNvSpPr/>
          <p:nvPr/>
        </p:nvSpPr>
        <p:spPr>
          <a:xfrm>
            <a:off x="2824145" y="2457074"/>
            <a:ext cx="121374" cy="121374"/>
          </a:xfrm>
          <a:prstGeom prst="ellipse">
            <a:avLst/>
          </a:prstGeom>
          <a:solidFill>
            <a:srgbClr val="FDB414"/>
          </a:solidFill>
          <a:ln>
            <a:solidFill>
              <a:srgbClr val="FDB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01" name="Oval 200">
            <a:extLst>
              <a:ext uri="{FF2B5EF4-FFF2-40B4-BE49-F238E27FC236}">
                <a16:creationId xmlns:a16="http://schemas.microsoft.com/office/drawing/2014/main" id="{83287EF5-C4D9-4753-753C-1E8877024C7C}"/>
              </a:ext>
              <a:ext uri="{C183D7F6-B498-43B3-948B-1728B52AA6E4}">
                <adec:decorative xmlns:adec="http://schemas.microsoft.com/office/drawing/2017/decorative" val="1"/>
              </a:ext>
            </a:extLst>
          </p:cNvPr>
          <p:cNvSpPr/>
          <p:nvPr/>
        </p:nvSpPr>
        <p:spPr>
          <a:xfrm>
            <a:off x="4053064" y="2457074"/>
            <a:ext cx="121374" cy="121374"/>
          </a:xfrm>
          <a:prstGeom prst="ellipse">
            <a:avLst/>
          </a:prstGeom>
          <a:solidFill>
            <a:srgbClr val="FDB414"/>
          </a:solidFill>
          <a:ln>
            <a:solidFill>
              <a:srgbClr val="FDB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2" name="Oval 201">
            <a:extLst>
              <a:ext uri="{FF2B5EF4-FFF2-40B4-BE49-F238E27FC236}">
                <a16:creationId xmlns:a16="http://schemas.microsoft.com/office/drawing/2014/main" id="{E54E7BCA-C214-AFA3-287A-8F628B0891C7}"/>
              </a:ext>
              <a:ext uri="{C183D7F6-B498-43B3-948B-1728B52AA6E4}">
                <adec:decorative xmlns:adec="http://schemas.microsoft.com/office/drawing/2017/decorative" val="1"/>
              </a:ext>
            </a:extLst>
          </p:cNvPr>
          <p:cNvSpPr/>
          <p:nvPr/>
        </p:nvSpPr>
        <p:spPr>
          <a:xfrm>
            <a:off x="5281982" y="2457074"/>
            <a:ext cx="121374" cy="121374"/>
          </a:xfrm>
          <a:prstGeom prst="ellipse">
            <a:avLst/>
          </a:prstGeom>
          <a:solidFill>
            <a:srgbClr val="FDB414"/>
          </a:solidFill>
          <a:ln>
            <a:solidFill>
              <a:srgbClr val="FDB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3" name="Oval 202">
            <a:extLst>
              <a:ext uri="{FF2B5EF4-FFF2-40B4-BE49-F238E27FC236}">
                <a16:creationId xmlns:a16="http://schemas.microsoft.com/office/drawing/2014/main" id="{8D8CA0A3-F5DD-0F8C-009F-0B4044AC0354}"/>
              </a:ext>
              <a:ext uri="{C183D7F6-B498-43B3-948B-1728B52AA6E4}">
                <adec:decorative xmlns:adec="http://schemas.microsoft.com/office/drawing/2017/decorative" val="1"/>
              </a:ext>
            </a:extLst>
          </p:cNvPr>
          <p:cNvSpPr/>
          <p:nvPr/>
        </p:nvSpPr>
        <p:spPr>
          <a:xfrm>
            <a:off x="6510901" y="2457074"/>
            <a:ext cx="121374" cy="121374"/>
          </a:xfrm>
          <a:prstGeom prst="ellipse">
            <a:avLst/>
          </a:prstGeom>
          <a:solidFill>
            <a:srgbClr val="FDB414"/>
          </a:solidFill>
          <a:ln>
            <a:solidFill>
              <a:srgbClr val="FDB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4" name="Oval 203">
            <a:extLst>
              <a:ext uri="{FF2B5EF4-FFF2-40B4-BE49-F238E27FC236}">
                <a16:creationId xmlns:a16="http://schemas.microsoft.com/office/drawing/2014/main" id="{E442B147-42B4-B75B-2347-FF51308ECE65}"/>
              </a:ext>
              <a:ext uri="{C183D7F6-B498-43B3-948B-1728B52AA6E4}">
                <adec:decorative xmlns:adec="http://schemas.microsoft.com/office/drawing/2017/decorative" val="1"/>
              </a:ext>
            </a:extLst>
          </p:cNvPr>
          <p:cNvSpPr/>
          <p:nvPr/>
        </p:nvSpPr>
        <p:spPr>
          <a:xfrm>
            <a:off x="7739819" y="2457074"/>
            <a:ext cx="121374" cy="121374"/>
          </a:xfrm>
          <a:prstGeom prst="ellipse">
            <a:avLst/>
          </a:prstGeom>
          <a:solidFill>
            <a:srgbClr val="FDB414"/>
          </a:solidFill>
          <a:ln>
            <a:solidFill>
              <a:srgbClr val="FDB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18309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2032</TotalTime>
  <Words>6020</Words>
  <Application>Microsoft Macintosh PowerPoint</Application>
  <PresentationFormat>On-screen Show (16:9)</PresentationFormat>
  <Paragraphs>465</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Helvetica Neue</vt:lpstr>
      <vt:lpstr>Office Theme</vt:lpstr>
      <vt:lpstr>Undergraduate Research at UMBC  &amp;  Regulatory Requirements to Conduct It</vt:lpstr>
      <vt:lpstr>What does the Office of Research Protections and Compliance do?</vt:lpstr>
      <vt:lpstr>PowerPoint Presentation</vt:lpstr>
      <vt:lpstr>What is an Institutional Biosafety Committee (IBC)?</vt:lpstr>
      <vt:lpstr>Biosafety and Laboratory Safety Training</vt:lpstr>
      <vt:lpstr>What is the Institutional Animal Care and Use Committee(IACUC)?</vt:lpstr>
      <vt:lpstr>Required Training for Working with Laboratory Animals </vt:lpstr>
      <vt:lpstr>What is an Institutional Review Board (IRB)?</vt:lpstr>
      <vt:lpstr>Why do IRBs Exist? </vt:lpstr>
      <vt:lpstr>Ethical Considerations</vt:lpstr>
      <vt:lpstr>PowerPoint Presentation</vt:lpstr>
      <vt:lpstr>How does the Common Rule Define Human Subjects Research? </vt:lpstr>
      <vt:lpstr>What the IRB considers NOT Human Subjects Research (NHSR) </vt:lpstr>
      <vt:lpstr>Categories of IRB review</vt:lpstr>
      <vt:lpstr>Categories of IRB review </vt:lpstr>
      <vt:lpstr>Quick Overview of the 8 Exempt Categories</vt:lpstr>
      <vt:lpstr>Quick Overview of the 9 Expedited Categories</vt:lpstr>
      <vt:lpstr>PowerPoint Presentation</vt:lpstr>
      <vt:lpstr>How the IRB Evaluates Associated Risk</vt:lpstr>
      <vt:lpstr>US Department of Health and Human Services (HHS)  Human Subject Regulation Decision Tool</vt:lpstr>
      <vt:lpstr>Additional Protections?</vt:lpstr>
      <vt:lpstr>What happens after my protocol has been approved?</vt:lpstr>
      <vt:lpstr>Required Training for Work with Human Subjects </vt:lpstr>
      <vt:lpstr>Protocol Submission</vt:lpstr>
      <vt:lpstr>Required Protocol Elements</vt:lpstr>
      <vt:lpstr>Student Specific Considerations for IRB Approval</vt:lpstr>
      <vt:lpstr>What to Expect: UMBC IRB Review Process</vt:lpstr>
      <vt:lpstr>Who to Contact?</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Lord</dc:creator>
  <cp:lastModifiedBy>Microsoft Office User</cp:lastModifiedBy>
  <cp:revision>125</cp:revision>
  <dcterms:created xsi:type="dcterms:W3CDTF">2019-02-27T15:38:32Z</dcterms:created>
  <dcterms:modified xsi:type="dcterms:W3CDTF">2025-11-10T17:46:27Z</dcterms:modified>
</cp:coreProperties>
</file>