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3"/>
  </p:handoutMasterIdLst>
  <p:sldIdLst>
    <p:sldId id="256" r:id="rId2"/>
  </p:sldIdLst>
  <p:sldSz cx="36576000" cy="27432000"/>
  <p:notesSz cx="6858000" cy="9144000"/>
  <p:defaultTextStyle>
    <a:defPPr>
      <a:defRPr lang="en-US"/>
    </a:defPPr>
    <a:lvl1pPr marL="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8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57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86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3152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440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72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801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630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21" d="100"/>
          <a:sy n="21" d="100"/>
        </p:scale>
        <p:origin x="1334" y="29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2F-4862-97E6-838EAB3FE7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2F-4862-97E6-838EAB3FE7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2F-4862-97E6-838EAB3FE7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2F-4862-97E6-838EAB3FE7D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2F-4862-97E6-838EAB3FE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EB-42EB-A04E-F09B543716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EB-42EB-A04E-F09B543716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EB-42EB-A04E-F09B54371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97303000"/>
        <c:axId val="-2098168664"/>
        <c:axId val="0"/>
      </c:bar3DChart>
      <c:catAx>
        <c:axId val="-2097303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98168664"/>
        <c:crosses val="autoZero"/>
        <c:auto val="1"/>
        <c:lblAlgn val="ctr"/>
        <c:lblOffset val="100"/>
        <c:noMultiLvlLbl val="0"/>
      </c:catAx>
      <c:valAx>
        <c:axId val="-2098168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97303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B924F-76F7-4CD6-9EA9-1B03B8A3633F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795B-5215-47B8-A549-DF05080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87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2"/>
            <a:ext cx="31089600" cy="9550400"/>
          </a:xfrm>
          <a:prstGeom prst="rect">
            <a:avLst/>
          </a:prstGeo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D-flag-background-pp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53746"/>
            <a:ext cx="36599518" cy="230177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5634360" y="25721706"/>
            <a:ext cx="5973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0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April 22, 2026</a:t>
            </a:r>
            <a:endParaRPr lang="en-US" sz="6000" b="1" dirty="0">
              <a:solidFill>
                <a:schemeClr val="bg1"/>
              </a:solidFill>
            </a:endParaRPr>
          </a:p>
        </p:txBody>
      </p:sp>
      <p:pic>
        <p:nvPicPr>
          <p:cNvPr id="21" name="Picture 20" descr="UMBC-primary-logo-CMYK-on-black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565" y="25454926"/>
            <a:ext cx="6808077" cy="1568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D17385-8884-445E-9B0C-626CCB187C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3148" y="23044709"/>
            <a:ext cx="4172852" cy="421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8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ctr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6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84E780-DE38-4A1A-9210-30D4B4AA3010}"/>
              </a:ext>
            </a:extLst>
          </p:cNvPr>
          <p:cNvSpPr txBox="1"/>
          <p:nvPr/>
        </p:nvSpPr>
        <p:spPr>
          <a:xfrm>
            <a:off x="2514600" y="769765"/>
            <a:ext cx="3154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600" dirty="0"/>
              <a:t>Your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76A8C1-AF9A-4051-8D9B-B647221DF4E3}"/>
              </a:ext>
            </a:extLst>
          </p:cNvPr>
          <p:cNvSpPr txBox="1"/>
          <p:nvPr/>
        </p:nvSpPr>
        <p:spPr>
          <a:xfrm>
            <a:off x="2514600" y="3167249"/>
            <a:ext cx="32181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name, and the names of co-researchers, in order of importance</a:t>
            </a:r>
          </a:p>
          <a:p>
            <a:pPr algn="ctr"/>
            <a:r>
              <a:rPr lang="en-US" sz="6000" dirty="0"/>
              <a:t>University of Maryland, Baltimore County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04A1E0-B821-4587-A250-BD11D34E8F98}"/>
              </a:ext>
            </a:extLst>
          </p:cNvPr>
          <p:cNvSpPr txBox="1"/>
          <p:nvPr/>
        </p:nvSpPr>
        <p:spPr>
          <a:xfrm>
            <a:off x="11558882" y="5918834"/>
            <a:ext cx="13512800" cy="178972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/>
              <a:t>Results</a:t>
            </a:r>
          </a:p>
          <a:p>
            <a:pPr algn="ctr"/>
            <a:endParaRPr lang="en-US" sz="6000" b="1" dirty="0"/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0" u="none" dirty="0"/>
              <a:t>Findings, data, graphs and figures</a:t>
            </a: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>
              <a:solidFill>
                <a:schemeClr val="tx1"/>
              </a:solidFill>
            </a:endParaRPr>
          </a:p>
          <a:p>
            <a:pPr marL="342900" marR="0" lvl="0" indent="-20066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Font typeface="Tahoma"/>
              <a:buNone/>
            </a:pPr>
            <a:endParaRPr lang="en-US" sz="5400" b="0" i="0" u="none" strike="noStrike" cap="none" baseline="0" dirty="0">
              <a:solidFill>
                <a:schemeClr val="tx1"/>
              </a:solidFill>
              <a:latin typeface="+mn-lt"/>
              <a:ea typeface="Tahoma"/>
              <a:cs typeface="Tahoma"/>
              <a:sym typeface="Tahoma"/>
            </a:endParaRP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i="0" u="none" strike="noStrike" cap="none" baseline="0" dirty="0">
              <a:solidFill>
                <a:schemeClr val="tx1"/>
              </a:solidFill>
              <a:latin typeface="+mn-lt"/>
              <a:ea typeface="Tahoma"/>
              <a:cs typeface="Tahoma"/>
              <a:sym typeface="Tahoma"/>
            </a:endParaRP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i="0" u="none" strike="noStrike" cap="none" baseline="0" dirty="0">
              <a:solidFill>
                <a:schemeClr val="tx1"/>
              </a:solidFill>
              <a:latin typeface="+mn-lt"/>
              <a:ea typeface="Tahoma"/>
              <a:cs typeface="Tahoma"/>
              <a:sym typeface="Tahoma"/>
            </a:endParaRP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i="0" u="none" strike="noStrike" cap="none" baseline="0" dirty="0">
              <a:solidFill>
                <a:schemeClr val="tx1"/>
              </a:solidFill>
              <a:latin typeface="+mn-lt"/>
              <a:ea typeface="Tahoma"/>
              <a:cs typeface="Tahoma"/>
              <a:sym typeface="Tahoma"/>
            </a:endParaRP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0" i="0" u="none" strike="noStrike" cap="none" baseline="0" dirty="0">
                <a:solidFill>
                  <a:schemeClr val="tx1"/>
                </a:solidFill>
                <a:latin typeface="+mn-lt"/>
                <a:ea typeface="Tahoma"/>
                <a:cs typeface="Tahoma"/>
                <a:sym typeface="Tahoma"/>
              </a:rPr>
              <a:t> </a:t>
            </a: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i="0" u="none" strike="noStrike" cap="none" baseline="0" dirty="0">
              <a:solidFill>
                <a:schemeClr val="tx1"/>
              </a:solidFill>
              <a:latin typeface="+mn-lt"/>
              <a:ea typeface="Tahoma"/>
              <a:cs typeface="Tahoma"/>
              <a:sym typeface="Tahoma"/>
            </a:endParaRP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i="0" u="none" strike="noStrike" cap="none" baseline="0" dirty="0">
              <a:solidFill>
                <a:schemeClr val="tx1"/>
              </a:solidFill>
              <a:latin typeface="+mn-lt"/>
              <a:ea typeface="Tahoma"/>
              <a:cs typeface="Tahoma"/>
              <a:sym typeface="Tahoma"/>
            </a:endParaRP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>
              <a:solidFill>
                <a:schemeClr val="tx1"/>
              </a:solidFill>
            </a:endParaRPr>
          </a:p>
          <a:p>
            <a:pPr marL="685800" marR="0" indent="-68580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5400" b="0" u="none" dirty="0"/>
              <a:t>Use bullets for clarity</a:t>
            </a:r>
          </a:p>
          <a:p>
            <a:pPr marL="685800" marR="0" indent="-68580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5400" b="0" u="none" dirty="0"/>
              <a:t>Always label charts and graphs</a:t>
            </a:r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/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/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/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/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/>
          </a:p>
          <a:p>
            <a:pPr marL="0" marR="0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b="0" u="none" dirty="0"/>
          </a:p>
          <a:p>
            <a:pPr algn="ctr"/>
            <a:endParaRPr lang="en-US" sz="6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B98E95-5611-4CAB-9A87-B419DBF6A3C1}"/>
              </a:ext>
            </a:extLst>
          </p:cNvPr>
          <p:cNvSpPr txBox="1"/>
          <p:nvPr/>
        </p:nvSpPr>
        <p:spPr>
          <a:xfrm>
            <a:off x="1805807" y="5572072"/>
            <a:ext cx="8864600" cy="180049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/>
              <a:t>Background</a:t>
            </a:r>
            <a:endParaRPr lang="en-US" sz="6000" b="1" dirty="0"/>
          </a:p>
          <a:p>
            <a:pPr algn="ctr"/>
            <a:r>
              <a:rPr lang="en-US" sz="4800" b="0" dirty="0"/>
              <a:t>This should be written as an introduction to your topic and with language that</a:t>
            </a:r>
            <a:r>
              <a:rPr lang="en-US" sz="4800" b="0" baseline="0" dirty="0"/>
              <a:t> a </a:t>
            </a:r>
            <a:r>
              <a:rPr lang="en-US" sz="4800" b="0" dirty="0"/>
              <a:t>non-specialist in the field can understand. Define terms. Discuss previous work in the field (from your lit review).</a:t>
            </a:r>
          </a:p>
          <a:p>
            <a:pPr algn="ctr"/>
            <a:endParaRPr lang="en-US" sz="6000" b="0" dirty="0"/>
          </a:p>
          <a:p>
            <a:pPr algn="ctr"/>
            <a:r>
              <a:rPr lang="en-US" sz="6000" b="1" u="sng" dirty="0"/>
              <a:t>Research Question</a:t>
            </a:r>
          </a:p>
          <a:p>
            <a:pPr marL="0" marR="0" lvl="1" indent="0" algn="ctr" defTabSz="3657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0" dirty="0"/>
              <a:t>Your research objective/hypothesis should clearly state the problem under study and why it is significant. </a:t>
            </a:r>
            <a:r>
              <a:rPr lang="en-US" sz="4800" b="0" i="0" u="none" strike="noStrike" cap="none" baseline="0" dirty="0">
                <a:solidFill>
                  <a:schemeClr val="tx1"/>
                </a:solidFill>
                <a:latin typeface="+mn-lt"/>
                <a:ea typeface="Tahoma"/>
                <a:cs typeface="Tahoma"/>
                <a:sym typeface="Tahoma"/>
              </a:rPr>
              <a:t>Will it resolve this problem for the first time or in a way that has not succeeded previously?</a:t>
            </a:r>
          </a:p>
          <a:p>
            <a:pPr algn="ctr"/>
            <a:endParaRPr lang="en-US" sz="6000" b="0" dirty="0"/>
          </a:p>
          <a:p>
            <a:pPr algn="ctr"/>
            <a:r>
              <a:rPr lang="en-US" sz="6000" b="1" u="sng" dirty="0"/>
              <a:t>Methods</a:t>
            </a:r>
          </a:p>
          <a:p>
            <a:pPr algn="ctr"/>
            <a:r>
              <a:rPr lang="en-US" sz="4800" b="0" dirty="0"/>
              <a:t>How did you study</a:t>
            </a:r>
            <a:r>
              <a:rPr lang="en-US" sz="4800" b="0" baseline="0" dirty="0"/>
              <a:t> your subject?  What tools, measures, participants, procedures, theories, histories, equipment, materials,  etc. did you use?</a:t>
            </a:r>
            <a:endParaRPr lang="en-US" sz="4800" b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CEFDDC-6134-485A-BC68-A023830DF537}"/>
              </a:ext>
            </a:extLst>
          </p:cNvPr>
          <p:cNvSpPr txBox="1"/>
          <p:nvPr/>
        </p:nvSpPr>
        <p:spPr>
          <a:xfrm>
            <a:off x="26204645" y="5525034"/>
            <a:ext cx="8478331" cy="179125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/>
              <a:t>Discussion</a:t>
            </a:r>
          </a:p>
          <a:p>
            <a:pPr algn="ctr"/>
            <a:r>
              <a:rPr lang="en-US" sz="4800" b="0" u="none" dirty="0"/>
              <a:t>Major findings, significance of the study,</a:t>
            </a:r>
            <a:r>
              <a:rPr lang="en-US" sz="4800" b="0" u="none" baseline="0" dirty="0"/>
              <a:t> impact on the research community. Interpretation- what do your results mean?</a:t>
            </a:r>
            <a:endParaRPr lang="en-US" sz="4800" b="0" u="none" dirty="0"/>
          </a:p>
          <a:p>
            <a:pPr algn="ctr"/>
            <a:endParaRPr lang="en-US" sz="5400" b="0" u="none" dirty="0"/>
          </a:p>
          <a:p>
            <a:pPr algn="ctr"/>
            <a:r>
              <a:rPr lang="en-US" sz="6000" b="1" u="sng" dirty="0"/>
              <a:t>Future Directions</a:t>
            </a:r>
          </a:p>
          <a:p>
            <a:pPr algn="ctr"/>
            <a:r>
              <a:rPr lang="en-US" sz="4800" b="0" u="none" dirty="0"/>
              <a:t>Applications,</a:t>
            </a:r>
            <a:r>
              <a:rPr lang="en-US" sz="4800" b="0" u="none" baseline="0" dirty="0"/>
              <a:t> how the study can be used by other researchers, how you may take the study forward with more research. What new questions might you ask as a result of this new knowledge?</a:t>
            </a:r>
            <a:endParaRPr lang="en-US" sz="4800" b="0" u="none" dirty="0"/>
          </a:p>
          <a:p>
            <a:pPr algn="ctr"/>
            <a:endParaRPr lang="en-US" sz="6000" b="1" u="sng" dirty="0"/>
          </a:p>
          <a:p>
            <a:pPr algn="ctr"/>
            <a:r>
              <a:rPr lang="en-US" sz="6000" b="1" u="sng" dirty="0"/>
              <a:t>Acknowledgements</a:t>
            </a:r>
          </a:p>
          <a:p>
            <a:pPr algn="ctr"/>
            <a:r>
              <a:rPr lang="en-US" sz="4800" b="0" u="none" dirty="0"/>
              <a:t>Funding sources and other professional thank-</a:t>
            </a:r>
            <a:r>
              <a:rPr lang="en-US" sz="4800" b="0" u="none" dirty="0" err="1"/>
              <a:t>yous</a:t>
            </a:r>
            <a:r>
              <a:rPr lang="en-US" sz="4800" b="0" u="none" dirty="0"/>
              <a:t>, including your mentor(s), and department. Do not thank friends or family here- keep it professional.</a:t>
            </a:r>
          </a:p>
          <a:p>
            <a:pPr algn="ctr"/>
            <a:endParaRPr lang="en-US" sz="4800" b="0" u="none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F2FC8C1-645E-4037-93EA-443F355822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653084"/>
              </p:ext>
            </p:extLst>
          </p:nvPr>
        </p:nvGraphicFramePr>
        <p:xfrm>
          <a:off x="12400371" y="9503622"/>
          <a:ext cx="6299200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82463BF-0B7F-4A0C-9B07-D298879C5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168333"/>
              </p:ext>
            </p:extLst>
          </p:nvPr>
        </p:nvGraphicFramePr>
        <p:xfrm>
          <a:off x="19187440" y="9503622"/>
          <a:ext cx="4966781" cy="4909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621F8D70-C05D-470E-ADD3-0454164CD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0300" y="18370064"/>
            <a:ext cx="7010400" cy="46651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65D253-9E3F-8774-615D-5D704F6FD039}"/>
              </a:ext>
            </a:extLst>
          </p:cNvPr>
          <p:cNvSpPr txBox="1"/>
          <p:nvPr/>
        </p:nvSpPr>
        <p:spPr>
          <a:xfrm>
            <a:off x="13888386" y="23277432"/>
            <a:ext cx="9098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Always caption charts and graphs and </a:t>
            </a:r>
          </a:p>
          <a:p>
            <a:pPr algn="ctr"/>
            <a:r>
              <a:rPr lang="en-US" sz="3200" dirty="0"/>
              <a:t>give credits for photos.</a:t>
            </a:r>
          </a:p>
        </p:txBody>
      </p:sp>
    </p:spTree>
    <p:extLst>
      <p:ext uri="{BB962C8B-B14F-4D97-AF65-F5344CB8AC3E}">
        <p14:creationId xmlns:p14="http://schemas.microsoft.com/office/powerpoint/2010/main" val="3710605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250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Mower</dc:creator>
  <cp:lastModifiedBy>Michael Mower</cp:lastModifiedBy>
  <cp:revision>24</cp:revision>
  <dcterms:created xsi:type="dcterms:W3CDTF">2017-03-31T13:25:59Z</dcterms:created>
  <dcterms:modified xsi:type="dcterms:W3CDTF">2026-02-17T17:59:17Z</dcterms:modified>
</cp:coreProperties>
</file>